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0" r:id="rId3"/>
    <p:sldId id="272" r:id="rId4"/>
    <p:sldId id="271" r:id="rId5"/>
    <p:sldId id="288" r:id="rId6"/>
    <p:sldId id="280" r:id="rId7"/>
    <p:sldId id="281" r:id="rId8"/>
    <p:sldId id="284" r:id="rId9"/>
    <p:sldId id="286" r:id="rId10"/>
    <p:sldId id="285" r:id="rId11"/>
    <p:sldId id="287" r:id="rId12"/>
    <p:sldId id="278" r:id="rId13"/>
    <p:sldId id="28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24D"/>
    <a:srgbClr val="DF4F2A"/>
    <a:srgbClr val="8AAF3D"/>
    <a:srgbClr val="60605D"/>
    <a:srgbClr val="213E67"/>
    <a:srgbClr val="E1A32E"/>
    <a:srgbClr val="942131"/>
    <a:srgbClr val="00447C"/>
    <a:srgbClr val="BEBB25"/>
    <a:srgbClr val="BFD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p:restoredTop sz="94694"/>
  </p:normalViewPr>
  <p:slideViewPr>
    <p:cSldViewPr snapToGrid="0" snapToObjects="1">
      <p:cViewPr varScale="1">
        <p:scale>
          <a:sx n="143" d="100"/>
          <a:sy n="143" d="100"/>
        </p:scale>
        <p:origin x="360" y="192"/>
      </p:cViewPr>
      <p:guideLst/>
    </p:cSldViewPr>
  </p:slid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7CA0D-D0A2-400D-B2B7-1A8194A7D703}" type="datetimeFigureOut">
              <a:rPr lang="en-US" smtClean="0"/>
              <a:t>5/17/21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BAF84-EF6E-4792-8D25-67B13E7121CC}" type="slidenum">
              <a:rPr lang="en-US" smtClean="0"/>
              <a:t>‹#›</a:t>
            </a:fld>
            <a:endParaRPr lang="en-US"/>
          </a:p>
        </p:txBody>
      </p:sp>
    </p:spTree>
    <p:extLst>
      <p:ext uri="{BB962C8B-B14F-4D97-AF65-F5344CB8AC3E}">
        <p14:creationId xmlns:p14="http://schemas.microsoft.com/office/powerpoint/2010/main" val="19946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i="1" dirty="0">
                <a:solidFill>
                  <a:srgbClr val="43224D"/>
                </a:solidFill>
                <a:latin typeface="Arial" panose="020B0604020202020204" pitchFamily="34" charset="0"/>
                <a:cs typeface="Arial" panose="020B0604020202020204" pitchFamily="34" charset="0"/>
              </a:rPr>
              <a:t>It is vital to continually put a critical lens to our work and look beyond what others see as the leading indicator for success.  Powerful qualities such as leadership, empathy, integrity, resilience, humility, creativity, and persistence cannot be measured on a standardized test, but they are critical to future success.  A thriving </a:t>
            </a:r>
            <a:r>
              <a:rPr lang="en-US" sz="1200" b="1" i="1" dirty="0">
                <a:solidFill>
                  <a:srgbClr val="43224D"/>
                </a:solidFill>
                <a:latin typeface="Arial" panose="020B0604020202020204" pitchFamily="34" charset="0"/>
                <a:cs typeface="Arial" panose="020B0604020202020204" pitchFamily="34" charset="0"/>
              </a:rPr>
              <a:t>thinking and learning culture</a:t>
            </a:r>
            <a:r>
              <a:rPr lang="en-US" sz="1200" i="1" dirty="0">
                <a:solidFill>
                  <a:srgbClr val="43224D"/>
                </a:solidFill>
                <a:latin typeface="Arial" panose="020B0604020202020204" pitchFamily="34" charset="0"/>
                <a:cs typeface="Arial" panose="020B0604020202020204" pitchFamily="34" charset="0"/>
              </a:rPr>
              <a:t> blends these elements to not only support the achievement of all learners but to also prepare them for their future.  </a:t>
            </a:r>
          </a:p>
          <a:p>
            <a:pPr marL="457200" indent="-4572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 Divisi</a:t>
            </a:r>
          </a:p>
          <a:p>
            <a:endParaRPr lang="en-US" dirty="0"/>
          </a:p>
        </p:txBody>
      </p:sp>
      <p:sp>
        <p:nvSpPr>
          <p:cNvPr id="4" name="Slide Number Placeholder 3"/>
          <p:cNvSpPr>
            <a:spLocks noGrp="1"/>
          </p:cNvSpPr>
          <p:nvPr>
            <p:ph type="sldNum" sz="quarter" idx="5"/>
          </p:nvPr>
        </p:nvSpPr>
        <p:spPr/>
        <p:txBody>
          <a:bodyPr/>
          <a:lstStyle/>
          <a:p>
            <a:fld id="{9E7BAF84-EF6E-4792-8D25-67B13E7121CC}" type="slidenum">
              <a:rPr lang="en-US" smtClean="0"/>
              <a:t>12</a:t>
            </a:fld>
            <a:endParaRPr lang="en-US"/>
          </a:p>
        </p:txBody>
      </p:sp>
    </p:spTree>
    <p:extLst>
      <p:ext uri="{BB962C8B-B14F-4D97-AF65-F5344CB8AC3E}">
        <p14:creationId xmlns:p14="http://schemas.microsoft.com/office/powerpoint/2010/main" val="6445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i="1" dirty="0">
                <a:solidFill>
                  <a:srgbClr val="43224D"/>
                </a:solidFill>
                <a:latin typeface="Arial" panose="020B0604020202020204" pitchFamily="34" charset="0"/>
                <a:cs typeface="Arial" panose="020B0604020202020204" pitchFamily="34" charset="0"/>
              </a:rPr>
              <a:t>It is vital to continually put a critical lens to our work and look beyond what others see as the leading indicator for success.  Powerful qualities such as leadership, empathy, integrity, resilience, humility, creativity, and persistence cannot be measured on a standardized test, but they are critical to future success.  A thriving </a:t>
            </a:r>
            <a:r>
              <a:rPr lang="en-US" sz="1200" b="1" i="1" dirty="0">
                <a:solidFill>
                  <a:srgbClr val="43224D"/>
                </a:solidFill>
                <a:latin typeface="Arial" panose="020B0604020202020204" pitchFamily="34" charset="0"/>
                <a:cs typeface="Arial" panose="020B0604020202020204" pitchFamily="34" charset="0"/>
              </a:rPr>
              <a:t>thinking and learning culture</a:t>
            </a:r>
            <a:r>
              <a:rPr lang="en-US" sz="1200" i="1" dirty="0">
                <a:solidFill>
                  <a:srgbClr val="43224D"/>
                </a:solidFill>
                <a:latin typeface="Arial" panose="020B0604020202020204" pitchFamily="34" charset="0"/>
                <a:cs typeface="Arial" panose="020B0604020202020204" pitchFamily="34" charset="0"/>
              </a:rPr>
              <a:t> blends these elements to not only support the achievement of all learners but to also prepare them for their future.  </a:t>
            </a:r>
          </a:p>
          <a:p>
            <a:pPr marL="457200" indent="-4572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 Divisi</a:t>
            </a:r>
          </a:p>
          <a:p>
            <a:endParaRPr lang="en-US" dirty="0"/>
          </a:p>
        </p:txBody>
      </p:sp>
      <p:sp>
        <p:nvSpPr>
          <p:cNvPr id="4" name="Slide Number Placeholder 3"/>
          <p:cNvSpPr>
            <a:spLocks noGrp="1"/>
          </p:cNvSpPr>
          <p:nvPr>
            <p:ph type="sldNum" sz="quarter" idx="5"/>
          </p:nvPr>
        </p:nvSpPr>
        <p:spPr/>
        <p:txBody>
          <a:bodyPr/>
          <a:lstStyle/>
          <a:p>
            <a:fld id="{9E7BAF84-EF6E-4792-8D25-67B13E7121CC}" type="slidenum">
              <a:rPr lang="en-US" smtClean="0"/>
              <a:t>13</a:t>
            </a:fld>
            <a:endParaRPr lang="en-US"/>
          </a:p>
        </p:txBody>
      </p:sp>
    </p:spTree>
    <p:extLst>
      <p:ext uri="{BB962C8B-B14F-4D97-AF65-F5344CB8AC3E}">
        <p14:creationId xmlns:p14="http://schemas.microsoft.com/office/powerpoint/2010/main" val="214261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6DD6-D7FC-B84C-9536-8272D8FD05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4E65D-5550-A143-BF25-053A2C29A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4AF5A-B038-CB43-A352-4BF8E88903A5}"/>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5" name="Footer Placeholder 4">
            <a:extLst>
              <a:ext uri="{FF2B5EF4-FFF2-40B4-BE49-F238E27FC236}">
                <a16:creationId xmlns:a16="http://schemas.microsoft.com/office/drawing/2014/main" id="{0D719C3B-E2AD-514A-8B63-350349BD14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A8DAE5-E070-244D-BF82-8628BF82D16E}"/>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359628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93C0-FCDD-CB42-9A94-4AB538C438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4E794-087E-2148-A542-E187838090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EF3DA-1C9B-EA41-8561-E544861137A0}"/>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5" name="Footer Placeholder 4">
            <a:extLst>
              <a:ext uri="{FF2B5EF4-FFF2-40B4-BE49-F238E27FC236}">
                <a16:creationId xmlns:a16="http://schemas.microsoft.com/office/drawing/2014/main" id="{375A24F1-AA0E-0947-BC14-BF80946897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935730-4D26-DE40-A2DB-E19EEC771B4E}"/>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318521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2C1C7-8C99-9F49-B9A5-87D5D04D72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2F59D-1930-E642-8F77-4FDDBA4828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A148B-7A12-0044-8265-AD9ED80BB4C6}"/>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5" name="Footer Placeholder 4">
            <a:extLst>
              <a:ext uri="{FF2B5EF4-FFF2-40B4-BE49-F238E27FC236}">
                <a16:creationId xmlns:a16="http://schemas.microsoft.com/office/drawing/2014/main" id="{3D3C223F-FA73-BA4E-9CB0-37B3199F8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A7C5D6-6A49-F94C-970F-7267480F3F0D}"/>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137622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0E037CF-34DC-7E4F-8639-27E7F095514C}"/>
              </a:ext>
            </a:extLst>
          </p:cNvPr>
          <p:cNvSpPr>
            <a:spLocks noGrp="1"/>
          </p:cNvSpPr>
          <p:nvPr>
            <p:ph idx="10"/>
          </p:nvPr>
        </p:nvSpPr>
        <p:spPr>
          <a:xfrm>
            <a:off x="486137" y="1775930"/>
            <a:ext cx="10515600" cy="4351338"/>
          </a:xfrm>
        </p:spPr>
        <p:txBody>
          <a:bodyPr/>
          <a:lstStyle/>
          <a:p>
            <a:endParaRPr lang="en-US" dirty="0"/>
          </a:p>
        </p:txBody>
      </p:sp>
      <p:sp>
        <p:nvSpPr>
          <p:cNvPr id="13" name="Title 1">
            <a:extLst>
              <a:ext uri="{FF2B5EF4-FFF2-40B4-BE49-F238E27FC236}">
                <a16:creationId xmlns:a16="http://schemas.microsoft.com/office/drawing/2014/main" id="{4334961E-8BFD-7041-9263-0174C90689D7}"/>
              </a:ext>
            </a:extLst>
          </p:cNvPr>
          <p:cNvSpPr>
            <a:spLocks noGrp="1"/>
          </p:cNvSpPr>
          <p:nvPr>
            <p:ph type="title"/>
          </p:nvPr>
        </p:nvSpPr>
        <p:spPr>
          <a:xfrm>
            <a:off x="1424191" y="385004"/>
            <a:ext cx="10515600" cy="946840"/>
          </a:xfrm>
        </p:spPr>
        <p:txBody>
          <a:bodyPr/>
          <a:lstStyle/>
          <a:p>
            <a:r>
              <a:rPr lang="en-US" dirty="0"/>
              <a:t>Click to edit Master title style</a:t>
            </a:r>
          </a:p>
        </p:txBody>
      </p:sp>
    </p:spTree>
    <p:extLst>
      <p:ext uri="{BB962C8B-B14F-4D97-AF65-F5344CB8AC3E}">
        <p14:creationId xmlns:p14="http://schemas.microsoft.com/office/powerpoint/2010/main" val="38304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8A61-4949-1C45-9396-565B4E16AD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474E1-4F84-4A42-AC20-2730D6F45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9ED7B1-4847-D743-95C1-ACD56D0D29AC}"/>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5" name="Footer Placeholder 4">
            <a:extLst>
              <a:ext uri="{FF2B5EF4-FFF2-40B4-BE49-F238E27FC236}">
                <a16:creationId xmlns:a16="http://schemas.microsoft.com/office/drawing/2014/main" id="{DBB4297D-303C-414F-9476-7CED41022D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0AED80-BF74-D64E-8ED4-AE837CD74AA2}"/>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26567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E43F-AB08-4743-9B09-CE797734B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C7E07-DA4A-494C-890E-4079DCDB8B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702D7-EC9C-7E46-9E1F-B40A4FC17F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35954F-7606-C743-B2CD-D3BAC8FBFDE6}"/>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6" name="Footer Placeholder 5">
            <a:extLst>
              <a:ext uri="{FF2B5EF4-FFF2-40B4-BE49-F238E27FC236}">
                <a16:creationId xmlns:a16="http://schemas.microsoft.com/office/drawing/2014/main" id="{CAED4D54-96C7-6D4E-A3FF-FFDAB9DC8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82B472-3FFE-B443-B86A-DA849FA7303C}"/>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159495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611C-73B1-7348-8BD5-7005220D7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B114B-DBB6-9D44-974A-85D0FD971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3A2D9C-AFD3-BD4E-8B2B-598945914F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6D1807-37EC-7644-8F31-8F0197E46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BD608E-EC11-8F46-BF71-083A663893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5E92B-CF81-954E-B2E9-9A4C2AB3A483}"/>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8" name="Footer Placeholder 7">
            <a:extLst>
              <a:ext uri="{FF2B5EF4-FFF2-40B4-BE49-F238E27FC236}">
                <a16:creationId xmlns:a16="http://schemas.microsoft.com/office/drawing/2014/main" id="{719D2836-1D3E-C444-A03B-D38C76816C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B1D2794-3DD2-FE45-9CD4-DBB84C40E0CC}"/>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308532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C080-A753-AE4D-A17E-A2E4945FDD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C29655-4F58-9346-9A4A-0893CBF3C799}"/>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4" name="Footer Placeholder 3">
            <a:extLst>
              <a:ext uri="{FF2B5EF4-FFF2-40B4-BE49-F238E27FC236}">
                <a16:creationId xmlns:a16="http://schemas.microsoft.com/office/drawing/2014/main" id="{C5929D45-2BB1-0A43-B00F-2D298BCBEE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96F6B57-A7E1-E548-91D7-57DDE61248F3}"/>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45456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CFF85-EA0A-7B4E-AB7F-40A6C7D1BBB5}"/>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3" name="Footer Placeholder 2">
            <a:extLst>
              <a:ext uri="{FF2B5EF4-FFF2-40B4-BE49-F238E27FC236}">
                <a16:creationId xmlns:a16="http://schemas.microsoft.com/office/drawing/2014/main" id="{9A372252-0E39-384A-9362-BA6633CC34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7BBFA5B-00B0-2C44-9494-E8EA88B2C043}"/>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331431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456F-82FB-8F4E-B4DD-A3B1B4D95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ECF55-BAED-8944-B701-751B9545A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77244-37AD-5549-A71B-A28994FF3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82A4B4-5D6E-8745-AED4-8BAECBCFE1BF}"/>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6" name="Footer Placeholder 5">
            <a:extLst>
              <a:ext uri="{FF2B5EF4-FFF2-40B4-BE49-F238E27FC236}">
                <a16:creationId xmlns:a16="http://schemas.microsoft.com/office/drawing/2014/main" id="{CF6C1493-94FA-B942-9ABC-9276097881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B8E4DF-7E1A-A94B-902C-A83A752F2DEA}"/>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294471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0CC7-14BA-1149-8168-D1071E90B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21A39-F5EE-D942-BFF8-3A3F0843E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0D39E8-C637-6F46-A39D-D8CB525A8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0398FD-7104-9040-B428-2494C89C0723}"/>
              </a:ext>
            </a:extLst>
          </p:cNvPr>
          <p:cNvSpPr>
            <a:spLocks noGrp="1"/>
          </p:cNvSpPr>
          <p:nvPr>
            <p:ph type="dt" sz="half" idx="10"/>
          </p:nvPr>
        </p:nvSpPr>
        <p:spPr/>
        <p:txBody>
          <a:bodyPr/>
          <a:lstStyle/>
          <a:p>
            <a:fld id="{B70D4DA6-E3D3-FF4A-B61F-7DACE57A16E1}" type="datetimeFigureOut">
              <a:rPr lang="en-US" smtClean="0"/>
              <a:t>5/17/21</a:t>
            </a:fld>
            <a:endParaRPr lang="en-US"/>
          </a:p>
        </p:txBody>
      </p:sp>
      <p:sp>
        <p:nvSpPr>
          <p:cNvPr id="6" name="Footer Placeholder 5">
            <a:extLst>
              <a:ext uri="{FF2B5EF4-FFF2-40B4-BE49-F238E27FC236}">
                <a16:creationId xmlns:a16="http://schemas.microsoft.com/office/drawing/2014/main" id="{32D2086C-359E-7341-81B0-11751DCF2C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75141F-01E0-DE47-AAAD-23DA41E66BDE}"/>
              </a:ext>
            </a:extLst>
          </p:cNvPr>
          <p:cNvSpPr>
            <a:spLocks noGrp="1"/>
          </p:cNvSpPr>
          <p:nvPr>
            <p:ph type="sldNum" sz="quarter" idx="12"/>
          </p:nvPr>
        </p:nvSpPr>
        <p:spPr/>
        <p:txBody>
          <a:bodyPr/>
          <a:lstStyle/>
          <a:p>
            <a:fld id="{EFD53D5D-8778-694D-B825-249B82860EB8}" type="slidenum">
              <a:rPr lang="en-US" smtClean="0"/>
              <a:t>‹#›</a:t>
            </a:fld>
            <a:endParaRPr lang="en-US"/>
          </a:p>
        </p:txBody>
      </p:sp>
    </p:spTree>
    <p:extLst>
      <p:ext uri="{BB962C8B-B14F-4D97-AF65-F5344CB8AC3E}">
        <p14:creationId xmlns:p14="http://schemas.microsoft.com/office/powerpoint/2010/main" val="20033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A7883-CAE3-2141-B112-9090AC18D9A7}"/>
              </a:ext>
            </a:extLst>
          </p:cNvPr>
          <p:cNvSpPr>
            <a:spLocks noGrp="1"/>
          </p:cNvSpPr>
          <p:nvPr>
            <p:ph type="title"/>
          </p:nvPr>
        </p:nvSpPr>
        <p:spPr>
          <a:xfrm>
            <a:off x="838200" y="385004"/>
            <a:ext cx="10515600" cy="946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FF6721-73FD-EB4A-ADE1-AE2A526D3376}"/>
              </a:ext>
            </a:extLst>
          </p:cNvPr>
          <p:cNvSpPr>
            <a:spLocks noGrp="1"/>
          </p:cNvSpPr>
          <p:nvPr>
            <p:ph type="body" idx="1"/>
          </p:nvPr>
        </p:nvSpPr>
        <p:spPr>
          <a:xfrm>
            <a:off x="838200" y="177593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6F632A-A338-E54E-942E-4E5EC55CA116}"/>
              </a:ext>
            </a:extLst>
          </p:cNvPr>
          <p:cNvSpPr>
            <a:spLocks noGrp="1"/>
          </p:cNvSpPr>
          <p:nvPr>
            <p:ph type="dt" sz="half" idx="2"/>
          </p:nvPr>
        </p:nvSpPr>
        <p:spPr>
          <a:xfrm>
            <a:off x="838199" y="6087997"/>
            <a:ext cx="4181061" cy="365125"/>
          </a:xfrm>
          <a:prstGeom prst="rect">
            <a:avLst/>
          </a:prstGeom>
        </p:spPr>
        <p:txBody>
          <a:bodyPr vert="horz" lIns="91440" tIns="45720" rIns="91440" bIns="45720" rtlCol="0" anchor="ctr"/>
          <a:lstStyle>
            <a:lvl1pPr algn="l">
              <a:defRPr sz="3400" b="1" i="0">
                <a:solidFill>
                  <a:schemeClr val="bg1"/>
                </a:solidFill>
                <a:latin typeface="Arial" panose="020B0604020202020204" pitchFamily="34" charset="0"/>
                <a:cs typeface="Arial" panose="020B0604020202020204" pitchFamily="34" charset="0"/>
              </a:defRPr>
            </a:lvl1pPr>
          </a:lstStyle>
          <a:p>
            <a:r>
              <a:rPr lang="en-US" dirty="0"/>
              <a:t>SEE THE IMPACT</a:t>
            </a:r>
          </a:p>
        </p:txBody>
      </p:sp>
      <p:sp>
        <p:nvSpPr>
          <p:cNvPr id="6" name="Slide Number Placeholder 5">
            <a:extLst>
              <a:ext uri="{FF2B5EF4-FFF2-40B4-BE49-F238E27FC236}">
                <a16:creationId xmlns:a16="http://schemas.microsoft.com/office/drawing/2014/main" id="{331DB31E-0EB3-4045-9D1F-AC1322638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53D5D-8778-694D-B825-249B82860EB8}" type="slidenum">
              <a:rPr lang="en-US" smtClean="0"/>
              <a:t>‹#›</a:t>
            </a:fld>
            <a:endParaRPr lang="en-US"/>
          </a:p>
        </p:txBody>
      </p:sp>
    </p:spTree>
    <p:extLst>
      <p:ext uri="{BB962C8B-B14F-4D97-AF65-F5344CB8AC3E}">
        <p14:creationId xmlns:p14="http://schemas.microsoft.com/office/powerpoint/2010/main" val="3285196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3200" b="1" i="0" kern="1200">
          <a:solidFill>
            <a:srgbClr val="213E6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emf"/><Relationship Id="rId7" Type="http://schemas.openxmlformats.org/officeDocument/2006/relationships/image" Target="../media/image14.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054B9-54F1-8A49-81B3-73ECBB040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7" name="TextBox 6">
            <a:extLst>
              <a:ext uri="{FF2B5EF4-FFF2-40B4-BE49-F238E27FC236}">
                <a16:creationId xmlns:a16="http://schemas.microsoft.com/office/drawing/2014/main" id="{051E3AA5-39D6-BD41-9921-AFF9D71FA7C0}"/>
              </a:ext>
            </a:extLst>
          </p:cNvPr>
          <p:cNvSpPr txBox="1"/>
          <p:nvPr/>
        </p:nvSpPr>
        <p:spPr>
          <a:xfrm>
            <a:off x="486137" y="3680749"/>
            <a:ext cx="7060557" cy="1200329"/>
          </a:xfrm>
          <a:prstGeom prst="rect">
            <a:avLst/>
          </a:prstGeom>
          <a:noFill/>
        </p:spPr>
        <p:txBody>
          <a:bodyPr wrap="square" rtlCol="0">
            <a:spAutoFit/>
          </a:bodyPr>
          <a:lstStyle/>
          <a:p>
            <a:r>
              <a:rPr lang="en-US" sz="3200" b="1" dirty="0">
                <a:solidFill>
                  <a:srgbClr val="213E67"/>
                </a:solidFill>
                <a:latin typeface="Arial" panose="020B0604020202020204" pitchFamily="34" charset="0"/>
                <a:cs typeface="Arial" panose="020B0604020202020204" pitchFamily="34" charset="0"/>
              </a:rPr>
              <a:t>Teaching and Learning Center</a:t>
            </a:r>
          </a:p>
          <a:p>
            <a:r>
              <a:rPr lang="en-US" sz="2000">
                <a:solidFill>
                  <a:srgbClr val="213E67"/>
                </a:solidFill>
                <a:latin typeface="Arial" panose="020B0604020202020204" pitchFamily="34" charset="0"/>
                <a:cs typeface="Arial" panose="020B0604020202020204" pitchFamily="34" charset="0"/>
              </a:rPr>
              <a:t>Board </a:t>
            </a:r>
            <a:r>
              <a:rPr lang="en-US" sz="2000" dirty="0">
                <a:solidFill>
                  <a:srgbClr val="213E67"/>
                </a:solidFill>
                <a:latin typeface="Arial" panose="020B0604020202020204" pitchFamily="34" charset="0"/>
                <a:cs typeface="Arial" panose="020B0604020202020204" pitchFamily="34" charset="0"/>
              </a:rPr>
              <a:t>Presentation</a:t>
            </a:r>
          </a:p>
          <a:p>
            <a:r>
              <a:rPr lang="en-US" sz="2000" dirty="0">
                <a:solidFill>
                  <a:srgbClr val="213E67"/>
                </a:solidFill>
                <a:latin typeface="Arial" panose="020B0604020202020204" pitchFamily="34" charset="0"/>
                <a:cs typeface="Arial" panose="020B0604020202020204" pitchFamily="34" charset="0"/>
              </a:rPr>
              <a:t>May 19, 2021</a:t>
            </a:r>
          </a:p>
        </p:txBody>
      </p:sp>
      <p:sp>
        <p:nvSpPr>
          <p:cNvPr id="12" name="TextBox 11">
            <a:extLst>
              <a:ext uri="{FF2B5EF4-FFF2-40B4-BE49-F238E27FC236}">
                <a16:creationId xmlns:a16="http://schemas.microsoft.com/office/drawing/2014/main" id="{419BF890-7CF2-9F49-B4BF-932D9864860F}"/>
              </a:ext>
            </a:extLst>
          </p:cNvPr>
          <p:cNvSpPr txBox="1"/>
          <p:nvPr/>
        </p:nvSpPr>
        <p:spPr>
          <a:xfrm>
            <a:off x="486137" y="6074108"/>
            <a:ext cx="7060557" cy="523220"/>
          </a:xfrm>
          <a:prstGeom prst="rect">
            <a:avLst/>
          </a:prstGeom>
          <a:noFill/>
        </p:spPr>
        <p:txBody>
          <a:bodyPr wrap="square" rtlCol="0">
            <a:spAutoFit/>
          </a:bodyPr>
          <a:lstStyle/>
          <a:p>
            <a:r>
              <a:rPr lang="en-US" sz="2800" b="1" dirty="0">
                <a:solidFill>
                  <a:srgbClr val="213E67"/>
                </a:solidFill>
                <a:latin typeface="Arial" panose="020B0604020202020204" pitchFamily="34" charset="0"/>
                <a:cs typeface="Arial" panose="020B0604020202020204" pitchFamily="34" charset="0"/>
              </a:rPr>
              <a:t>SEE THE IMPACT</a:t>
            </a:r>
            <a:endParaRPr lang="en-US" sz="2800" dirty="0">
              <a:solidFill>
                <a:srgbClr val="213E67"/>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B8F79FC-BF7C-F745-864D-93A1B58ACE96}"/>
              </a:ext>
            </a:extLst>
          </p:cNvPr>
          <p:cNvPicPr>
            <a:picLocks noChangeAspect="1"/>
          </p:cNvPicPr>
          <p:nvPr/>
        </p:nvPicPr>
        <p:blipFill>
          <a:blip r:embed="rId3"/>
          <a:stretch>
            <a:fillRect/>
          </a:stretch>
        </p:blipFill>
        <p:spPr>
          <a:xfrm>
            <a:off x="9720467" y="5975930"/>
            <a:ext cx="1985394" cy="541885"/>
          </a:xfrm>
          <a:prstGeom prst="rect">
            <a:avLst/>
          </a:prstGeom>
        </p:spPr>
      </p:pic>
    </p:spTree>
    <p:extLst>
      <p:ext uri="{BB962C8B-B14F-4D97-AF65-F5344CB8AC3E}">
        <p14:creationId xmlns:p14="http://schemas.microsoft.com/office/powerpoint/2010/main" val="111871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B5FA1-FFC1-4445-A6A2-5B8AE5E4113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0"/>
            <a:ext cx="12192000" cy="6858001"/>
          </a:xfrm>
          <a:prstGeom prst="rect">
            <a:avLst/>
          </a:prstGeom>
        </p:spPr>
      </p:pic>
      <p:sp>
        <p:nvSpPr>
          <p:cNvPr id="6" name="TextBox 5">
            <a:extLst>
              <a:ext uri="{FF2B5EF4-FFF2-40B4-BE49-F238E27FC236}">
                <a16:creationId xmlns:a16="http://schemas.microsoft.com/office/drawing/2014/main" id="{AA17BA52-C597-3A4A-9589-96F6343DCA11}"/>
              </a:ext>
            </a:extLst>
          </p:cNvPr>
          <p:cNvSpPr txBox="1"/>
          <p:nvPr/>
        </p:nvSpPr>
        <p:spPr>
          <a:xfrm>
            <a:off x="385820" y="1355403"/>
            <a:ext cx="1143180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Key Highlights</a:t>
            </a:r>
            <a:endParaRPr lang="en-US" sz="2000" dirty="0">
              <a:solidFill>
                <a:schemeClr val="bg1"/>
              </a:solidFill>
            </a:endParaRPr>
          </a:p>
        </p:txBody>
      </p:sp>
      <p:sp>
        <p:nvSpPr>
          <p:cNvPr id="7" name="TextBox 6">
            <a:extLst>
              <a:ext uri="{FF2B5EF4-FFF2-40B4-BE49-F238E27FC236}">
                <a16:creationId xmlns:a16="http://schemas.microsoft.com/office/drawing/2014/main" id="{50B652ED-CBD7-9840-9AC8-0F54849A890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8" name="TextBox 7">
            <a:extLst>
              <a:ext uri="{FF2B5EF4-FFF2-40B4-BE49-F238E27FC236}">
                <a16:creationId xmlns:a16="http://schemas.microsoft.com/office/drawing/2014/main" id="{CF1559C5-51EC-7642-B82C-E12F4471050F}"/>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0367E1D-6CC6-A54A-9BC5-CDC2B8F09EED}"/>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2" name="TextBox 1">
            <a:extLst>
              <a:ext uri="{FF2B5EF4-FFF2-40B4-BE49-F238E27FC236}">
                <a16:creationId xmlns:a16="http://schemas.microsoft.com/office/drawing/2014/main" id="{987745E2-8C9A-F941-94D3-10918386BE3F}"/>
              </a:ext>
            </a:extLst>
          </p:cNvPr>
          <p:cNvSpPr txBox="1"/>
          <p:nvPr/>
        </p:nvSpPr>
        <p:spPr>
          <a:xfrm>
            <a:off x="269201" y="2590545"/>
            <a:ext cx="3457974" cy="2385268"/>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solidFill>
                  <a:schemeClr val="bg1"/>
                </a:solidFill>
                <a:latin typeface="Arial" panose="020B0604020202020204" pitchFamily="34" charset="0"/>
              </a:rPr>
              <a:t>Virtual conference for school leaders and teachers</a:t>
            </a:r>
          </a:p>
          <a:p>
            <a:pPr marL="285750" indent="-285750">
              <a:buFont typeface="Arial" panose="020B0604020202020204" pitchFamily="34" charset="0"/>
              <a:buChar char="•"/>
            </a:pPr>
            <a:r>
              <a:rPr lang="en-US" dirty="0">
                <a:solidFill>
                  <a:schemeClr val="bg1"/>
                </a:solidFill>
                <a:latin typeface="Arial" panose="020B0604020202020204" pitchFamily="34" charset="0"/>
              </a:rPr>
              <a:t>770 participants</a:t>
            </a:r>
          </a:p>
          <a:p>
            <a:pPr marL="742950" lvl="1" indent="-285750">
              <a:buFont typeface="Arial" panose="020B0604020202020204" pitchFamily="34" charset="0"/>
              <a:buChar char="•"/>
            </a:pPr>
            <a:r>
              <a:rPr lang="en-US" sz="1600" dirty="0">
                <a:solidFill>
                  <a:schemeClr val="bg1"/>
                </a:solidFill>
                <a:latin typeface="Arial" panose="020B0604020202020204" pitchFamily="34" charset="0"/>
              </a:rPr>
              <a:t>Harris County</a:t>
            </a:r>
          </a:p>
          <a:p>
            <a:pPr marL="742950" lvl="1" indent="-285750">
              <a:buFont typeface="Arial" panose="020B0604020202020204" pitchFamily="34" charset="0"/>
              <a:buChar char="•"/>
            </a:pPr>
            <a:r>
              <a:rPr lang="en-US" sz="1600" dirty="0">
                <a:solidFill>
                  <a:schemeClr val="bg1"/>
                </a:solidFill>
                <a:latin typeface="Arial" panose="020B0604020202020204" pitchFamily="34" charset="0"/>
              </a:rPr>
              <a:t>Los Angeles</a:t>
            </a:r>
          </a:p>
          <a:p>
            <a:pPr marL="742950" lvl="1" indent="-285750">
              <a:buFont typeface="Arial" panose="020B0604020202020204" pitchFamily="34" charset="0"/>
              <a:buChar char="•"/>
            </a:pPr>
            <a:r>
              <a:rPr lang="en-US" sz="1600" dirty="0">
                <a:solidFill>
                  <a:schemeClr val="bg1"/>
                </a:solidFill>
                <a:latin typeface="Arial" panose="020B0604020202020204" pitchFamily="34" charset="0"/>
              </a:rPr>
              <a:t>Washington DC</a:t>
            </a:r>
          </a:p>
          <a:p>
            <a:pPr marL="742950" lvl="1" indent="-285750">
              <a:buFont typeface="Arial" panose="020B0604020202020204" pitchFamily="34" charset="0"/>
              <a:buChar char="•"/>
            </a:pPr>
            <a:r>
              <a:rPr lang="en-US" sz="1600" dirty="0">
                <a:solidFill>
                  <a:schemeClr val="bg1"/>
                </a:solidFill>
                <a:latin typeface="Arial" panose="020B0604020202020204" pitchFamily="34" charset="0"/>
              </a:rPr>
              <a:t>Las Vegas</a:t>
            </a:r>
          </a:p>
          <a:p>
            <a:pPr marL="742950" lvl="1" indent="-285750">
              <a:buFont typeface="Arial" panose="020B0604020202020204" pitchFamily="34" charset="0"/>
              <a:buChar char="•"/>
            </a:pPr>
            <a:r>
              <a:rPr lang="en-US" sz="1600" dirty="0">
                <a:solidFill>
                  <a:schemeClr val="bg1"/>
                </a:solidFill>
                <a:latin typeface="Arial" panose="020B0604020202020204" pitchFamily="34" charset="0"/>
              </a:rPr>
              <a:t>Atlanta</a:t>
            </a:r>
          </a:p>
        </p:txBody>
      </p:sp>
      <p:pic>
        <p:nvPicPr>
          <p:cNvPr id="5" name="Picture 4" descr="A person smiling in front of a sign&#10;&#10;Description automatically generated with medium confidence">
            <a:extLst>
              <a:ext uri="{FF2B5EF4-FFF2-40B4-BE49-F238E27FC236}">
                <a16:creationId xmlns:a16="http://schemas.microsoft.com/office/drawing/2014/main" id="{30310C4D-ECEA-524A-AB18-084489817D7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035" r="3388"/>
          <a:stretch/>
        </p:blipFill>
        <p:spPr>
          <a:xfrm>
            <a:off x="4320912" y="1798983"/>
            <a:ext cx="7383862" cy="390362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65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B5FA1-FFC1-4445-A6A2-5B8AE5E4113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0"/>
            <a:ext cx="12192000" cy="6858001"/>
          </a:xfrm>
          <a:prstGeom prst="rect">
            <a:avLst/>
          </a:prstGeom>
        </p:spPr>
      </p:pic>
      <p:sp>
        <p:nvSpPr>
          <p:cNvPr id="6" name="TextBox 5">
            <a:extLst>
              <a:ext uri="{FF2B5EF4-FFF2-40B4-BE49-F238E27FC236}">
                <a16:creationId xmlns:a16="http://schemas.microsoft.com/office/drawing/2014/main" id="{AA17BA52-C597-3A4A-9589-96F6343DCA11}"/>
              </a:ext>
            </a:extLst>
          </p:cNvPr>
          <p:cNvSpPr txBox="1"/>
          <p:nvPr/>
        </p:nvSpPr>
        <p:spPr>
          <a:xfrm>
            <a:off x="380097" y="1355403"/>
            <a:ext cx="1143180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Key Highlights ~ Podcasts</a:t>
            </a:r>
            <a:endParaRPr lang="en-US" sz="2000" dirty="0">
              <a:solidFill>
                <a:schemeClr val="bg1"/>
              </a:solidFill>
            </a:endParaRPr>
          </a:p>
        </p:txBody>
      </p:sp>
      <p:sp>
        <p:nvSpPr>
          <p:cNvPr id="7" name="TextBox 6">
            <a:extLst>
              <a:ext uri="{FF2B5EF4-FFF2-40B4-BE49-F238E27FC236}">
                <a16:creationId xmlns:a16="http://schemas.microsoft.com/office/drawing/2014/main" id="{50B652ED-CBD7-9840-9AC8-0F54849A890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8" name="TextBox 7">
            <a:extLst>
              <a:ext uri="{FF2B5EF4-FFF2-40B4-BE49-F238E27FC236}">
                <a16:creationId xmlns:a16="http://schemas.microsoft.com/office/drawing/2014/main" id="{CF1559C5-51EC-7642-B82C-E12F4471050F}"/>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0367E1D-6CC6-A54A-9BC5-CDC2B8F09EED}"/>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2" name="TextBox 1">
            <a:extLst>
              <a:ext uri="{FF2B5EF4-FFF2-40B4-BE49-F238E27FC236}">
                <a16:creationId xmlns:a16="http://schemas.microsoft.com/office/drawing/2014/main" id="{987745E2-8C9A-F941-94D3-10918386BE3F}"/>
              </a:ext>
            </a:extLst>
          </p:cNvPr>
          <p:cNvSpPr txBox="1"/>
          <p:nvPr/>
        </p:nvSpPr>
        <p:spPr>
          <a:xfrm>
            <a:off x="4830824" y="3015985"/>
            <a:ext cx="5933254" cy="1585049"/>
          </a:xfrm>
          <a:prstGeom prst="rect">
            <a:avLst/>
          </a:prstGeom>
          <a:noFill/>
        </p:spPr>
        <p:txBody>
          <a:bodyPr wrap="square" rtlCol="0">
            <a:spAutoFit/>
          </a:bodyPr>
          <a:lstStyle/>
          <a:p>
            <a:pPr>
              <a:spcAft>
                <a:spcPts val="1800"/>
              </a:spcAft>
            </a:pPr>
            <a:r>
              <a:rPr lang="en-US" dirty="0">
                <a:solidFill>
                  <a:schemeClr val="bg1"/>
                </a:solidFill>
                <a:latin typeface="Arial" panose="020B0604020202020204" pitchFamily="34" charset="0"/>
              </a:rPr>
              <a:t>The Wellness Space, a social emotional &amp; mental health focused podcast for educators </a:t>
            </a:r>
          </a:p>
          <a:p>
            <a:pPr marL="285750" indent="-285750">
              <a:spcAft>
                <a:spcPts val="1200"/>
              </a:spcAft>
              <a:buFont typeface="Wingdings" panose="05000000000000000000" pitchFamily="2" charset="2"/>
              <a:buChar char="Ø"/>
            </a:pPr>
            <a:r>
              <a:rPr lang="en-US" dirty="0">
                <a:solidFill>
                  <a:schemeClr val="bg1"/>
                </a:solidFill>
                <a:latin typeface="Arial" panose="020B0604020202020204" pitchFamily="34" charset="0"/>
              </a:rPr>
              <a:t>3.4K streams</a:t>
            </a:r>
          </a:p>
          <a:p>
            <a:pPr marL="285750" indent="-285750">
              <a:buFont typeface="Wingdings" panose="05000000000000000000" pitchFamily="2" charset="2"/>
              <a:buChar char="Ø"/>
            </a:pPr>
            <a:r>
              <a:rPr lang="en-US" dirty="0">
                <a:solidFill>
                  <a:schemeClr val="bg1"/>
                </a:solidFill>
                <a:latin typeface="Arial" panose="020B0604020202020204" pitchFamily="34" charset="0"/>
              </a:rPr>
              <a:t>Listeners in 13 states</a:t>
            </a:r>
            <a:endParaRPr lang="en-US" sz="2400" dirty="0">
              <a:solidFill>
                <a:schemeClr val="bg1"/>
              </a:solidFill>
            </a:endParaRPr>
          </a:p>
        </p:txBody>
      </p:sp>
      <p:pic>
        <p:nvPicPr>
          <p:cNvPr id="5" name="Picture 4" descr="Text&#10;&#10;Description automatically generated">
            <a:extLst>
              <a:ext uri="{FF2B5EF4-FFF2-40B4-BE49-F238E27FC236}">
                <a16:creationId xmlns:a16="http://schemas.microsoft.com/office/drawing/2014/main" id="{697A9844-7BC0-4640-8754-E84E3B6EB3C7}"/>
              </a:ext>
            </a:extLst>
          </p:cNvPr>
          <p:cNvPicPr>
            <a:picLocks noChangeAspect="1"/>
          </p:cNvPicPr>
          <p:nvPr/>
        </p:nvPicPr>
        <p:blipFill>
          <a:blip r:embed="rId4"/>
          <a:stretch>
            <a:fillRect/>
          </a:stretch>
        </p:blipFill>
        <p:spPr>
          <a:xfrm>
            <a:off x="777967" y="2264843"/>
            <a:ext cx="3630419" cy="363041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245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sp>
        <p:nvSpPr>
          <p:cNvPr id="7" name="TextBox 6">
            <a:extLst>
              <a:ext uri="{FF2B5EF4-FFF2-40B4-BE49-F238E27FC236}">
                <a16:creationId xmlns:a16="http://schemas.microsoft.com/office/drawing/2014/main" id="{DDBB3746-8E9A-A64F-BF23-04A8FFF2EC44}"/>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4"/>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86137" y="2035321"/>
            <a:ext cx="10134325" cy="2923877"/>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Current Trends ~ Looking Forward</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Shift from instruction to learning | from teacher-centered to student-centered</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Equity, Pedagogy and School Transformation - pulling back the curtain on implicit biases and microaggressions</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Empowerment through choice - personalized learning for adult learners and students</a:t>
            </a:r>
          </a:p>
          <a:p>
            <a:endParaRPr lang="en-US" sz="2000" b="1" dirty="0">
              <a:solidFill>
                <a:srgbClr val="43224D"/>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1E0D909-2748-0E47-ACAD-6145E084557E}"/>
              </a:ext>
            </a:extLst>
          </p:cNvPr>
          <p:cNvPicPr>
            <a:picLocks noChangeAspect="1"/>
          </p:cNvPicPr>
          <p:nvPr/>
        </p:nvPicPr>
        <p:blipFill>
          <a:blip r:embed="rId5"/>
          <a:stretch>
            <a:fillRect/>
          </a:stretch>
        </p:blipFill>
        <p:spPr>
          <a:xfrm>
            <a:off x="9720467" y="5975930"/>
            <a:ext cx="1985394" cy="541885"/>
          </a:xfrm>
          <a:prstGeom prst="rect">
            <a:avLst/>
          </a:prstGeom>
        </p:spPr>
      </p:pic>
      <p:pic>
        <p:nvPicPr>
          <p:cNvPr id="6" name="Picture 5" descr="A group of people&#10;&#10;Description automatically generated with low confidence">
            <a:extLst>
              <a:ext uri="{FF2B5EF4-FFF2-40B4-BE49-F238E27FC236}">
                <a16:creationId xmlns:a16="http://schemas.microsoft.com/office/drawing/2014/main" id="{F77AEF8B-1FD7-D84F-8D1E-111F98D8A6A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0" y="5219870"/>
            <a:ext cx="12192000" cy="1638130"/>
          </a:xfrm>
          <a:prstGeom prst="rect">
            <a:avLst/>
          </a:prstGeom>
        </p:spPr>
      </p:pic>
      <p:pic>
        <p:nvPicPr>
          <p:cNvPr id="12" name="Picture 11">
            <a:extLst>
              <a:ext uri="{FF2B5EF4-FFF2-40B4-BE49-F238E27FC236}">
                <a16:creationId xmlns:a16="http://schemas.microsoft.com/office/drawing/2014/main" id="{948CA603-680F-3E41-B82F-FBE900EF3C3B}"/>
              </a:ext>
            </a:extLst>
          </p:cNvPr>
          <p:cNvPicPr>
            <a:picLocks noChangeAspect="1"/>
          </p:cNvPicPr>
          <p:nvPr/>
        </p:nvPicPr>
        <p:blipFill>
          <a:blip r:embed="rId4"/>
          <a:stretch>
            <a:fillRect/>
          </a:stretch>
        </p:blipFill>
        <p:spPr>
          <a:xfrm>
            <a:off x="9872870" y="6133221"/>
            <a:ext cx="1985390" cy="541884"/>
          </a:xfrm>
          <a:prstGeom prst="rect">
            <a:avLst/>
          </a:prstGeom>
        </p:spPr>
      </p:pic>
    </p:spTree>
    <p:extLst>
      <p:ext uri="{BB962C8B-B14F-4D97-AF65-F5344CB8AC3E}">
        <p14:creationId xmlns:p14="http://schemas.microsoft.com/office/powerpoint/2010/main" val="57005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4"/>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86138" y="1613073"/>
            <a:ext cx="4910616" cy="4524315"/>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Current Trends ~ Looking Forward</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Shift from instruction to learning | from teacher-centered to student-centered</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Equity, Pedagogy and School Transformation - pulling back the curtain on implicit biases and microaggressions</a:t>
            </a:r>
          </a:p>
          <a:p>
            <a:pPr marL="457200" indent="-457200">
              <a:spcAft>
                <a:spcPts val="1800"/>
              </a:spcAft>
              <a:buFont typeface="Arial" panose="020B0604020202020204" pitchFamily="34" charset="0"/>
              <a:buChar char="•"/>
            </a:pPr>
            <a:r>
              <a:rPr lang="en-US" dirty="0">
                <a:solidFill>
                  <a:srgbClr val="43224D"/>
                </a:solidFill>
                <a:latin typeface="Arial" panose="020B0604020202020204" pitchFamily="34" charset="0"/>
                <a:cs typeface="Arial" panose="020B0604020202020204" pitchFamily="34" charset="0"/>
              </a:rPr>
              <a:t>Empowerment through choice - personalized learning for adult learners and students</a:t>
            </a:r>
          </a:p>
          <a:p>
            <a:endParaRPr lang="en-US" sz="2000" b="1" dirty="0">
              <a:solidFill>
                <a:srgbClr val="43224D"/>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1E0D909-2748-0E47-ACAD-6145E084557E}"/>
              </a:ext>
            </a:extLst>
          </p:cNvPr>
          <p:cNvPicPr>
            <a:picLocks noChangeAspect="1"/>
          </p:cNvPicPr>
          <p:nvPr/>
        </p:nvPicPr>
        <p:blipFill>
          <a:blip r:embed="rId5"/>
          <a:stretch>
            <a:fillRect/>
          </a:stretch>
        </p:blipFill>
        <p:spPr>
          <a:xfrm>
            <a:off x="9720467" y="5975930"/>
            <a:ext cx="1985394" cy="541885"/>
          </a:xfrm>
          <a:prstGeom prst="rect">
            <a:avLst/>
          </a:prstGeom>
        </p:spPr>
      </p:pic>
      <p:pic>
        <p:nvPicPr>
          <p:cNvPr id="4" name="Picture 3" descr="A picture containing text, person, indoor, person&#10;&#10;Description automatically generated">
            <a:extLst>
              <a:ext uri="{FF2B5EF4-FFF2-40B4-BE49-F238E27FC236}">
                <a16:creationId xmlns:a16="http://schemas.microsoft.com/office/drawing/2014/main" id="{7F8340CA-F975-CF46-BF43-65C7C1C81C7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73568" y="1703829"/>
            <a:ext cx="6032292" cy="401994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031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9D292-6F99-654F-A110-CFFAFB385DC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1575" y="0"/>
            <a:ext cx="12177775" cy="6858000"/>
          </a:xfrm>
          <a:prstGeom prst="rect">
            <a:avLst/>
          </a:prstGeom>
        </p:spPr>
      </p:pic>
      <p:sp>
        <p:nvSpPr>
          <p:cNvPr id="6" name="TextBox 5">
            <a:extLst>
              <a:ext uri="{FF2B5EF4-FFF2-40B4-BE49-F238E27FC236}">
                <a16:creationId xmlns:a16="http://schemas.microsoft.com/office/drawing/2014/main" id="{BBB7D91E-0F71-C04B-B50D-6ABC24AA0EB5}"/>
              </a:ext>
            </a:extLst>
          </p:cNvPr>
          <p:cNvSpPr txBox="1"/>
          <p:nvPr/>
        </p:nvSpPr>
        <p:spPr>
          <a:xfrm>
            <a:off x="486137" y="3429000"/>
            <a:ext cx="11219723" cy="1415772"/>
          </a:xfrm>
          <a:prstGeom prst="rect">
            <a:avLst/>
          </a:prstGeom>
          <a:noFill/>
        </p:spPr>
        <p:txBody>
          <a:bodyPr wrap="square" rtlCol="0">
            <a:spAutoFit/>
          </a:bodyPr>
          <a:lstStyle/>
          <a:p>
            <a:pPr algn="ctr"/>
            <a:r>
              <a:rPr lang="en-US" sz="6600" b="1" dirty="0">
                <a:solidFill>
                  <a:schemeClr val="bg1">
                    <a:lumMod val="95000"/>
                  </a:schemeClr>
                </a:solidFill>
                <a:latin typeface="Arial" panose="020B0604020202020204" pitchFamily="34" charset="0"/>
                <a:cs typeface="Arial" panose="020B0604020202020204" pitchFamily="34" charset="0"/>
              </a:rPr>
              <a:t>Questions?</a:t>
            </a:r>
            <a:endParaRPr lang="en-US" sz="6600" dirty="0">
              <a:solidFill>
                <a:schemeClr val="bg1">
                  <a:lumMod val="95000"/>
                </a:schemeClr>
              </a:solidFill>
              <a:latin typeface="Arial" panose="020B0604020202020204" pitchFamily="34" charset="0"/>
              <a:cs typeface="Arial" panose="020B0604020202020204" pitchFamily="34" charset="0"/>
            </a:endParaRPr>
          </a:p>
          <a:p>
            <a:endParaRPr lang="en-US" sz="2000" dirty="0">
              <a:solidFill>
                <a:schemeClr val="bg1"/>
              </a:solidFill>
            </a:endParaRPr>
          </a:p>
        </p:txBody>
      </p:sp>
      <p:sp>
        <p:nvSpPr>
          <p:cNvPr id="7" name="TextBox 6">
            <a:extLst>
              <a:ext uri="{FF2B5EF4-FFF2-40B4-BE49-F238E27FC236}">
                <a16:creationId xmlns:a16="http://schemas.microsoft.com/office/drawing/2014/main" id="{11F3DB0A-462A-3540-9B59-F3B99C20B2C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a:t>
            </a:r>
            <a:r>
              <a:rPr lang="en-US" sz="3200" b="1">
                <a:solidFill>
                  <a:srgbClr val="213E67"/>
                </a:solidFill>
                <a:latin typeface="Arial" panose="020B0604020202020204" pitchFamily="34" charset="0"/>
                <a:cs typeface="Arial" panose="020B0604020202020204" pitchFamily="34" charset="0"/>
              </a:rPr>
              <a:t>Learning Center</a:t>
            </a:r>
            <a:endParaRPr lang="en-US" sz="2000" dirty="0">
              <a:solidFill>
                <a:srgbClr val="213E67"/>
              </a:solidFill>
            </a:endParaRPr>
          </a:p>
        </p:txBody>
      </p:sp>
      <p:sp>
        <p:nvSpPr>
          <p:cNvPr id="8" name="TextBox 7">
            <a:extLst>
              <a:ext uri="{FF2B5EF4-FFF2-40B4-BE49-F238E27FC236}">
                <a16:creationId xmlns:a16="http://schemas.microsoft.com/office/drawing/2014/main" id="{D54A8443-1533-2341-8471-4E68F862AEB5}"/>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29F02F-382E-DE47-978E-E168F2F6FAFF}"/>
              </a:ext>
            </a:extLst>
          </p:cNvPr>
          <p:cNvPicPr>
            <a:picLocks noChangeAspect="1"/>
          </p:cNvPicPr>
          <p:nvPr/>
        </p:nvPicPr>
        <p:blipFill>
          <a:blip r:embed="rId3"/>
          <a:stretch>
            <a:fillRect/>
          </a:stretch>
        </p:blipFill>
        <p:spPr>
          <a:xfrm>
            <a:off x="9720470" y="5980821"/>
            <a:ext cx="1985390" cy="541884"/>
          </a:xfrm>
          <a:prstGeom prst="rect">
            <a:avLst/>
          </a:prstGeom>
        </p:spPr>
      </p:pic>
    </p:spTree>
    <p:extLst>
      <p:ext uri="{BB962C8B-B14F-4D97-AF65-F5344CB8AC3E}">
        <p14:creationId xmlns:p14="http://schemas.microsoft.com/office/powerpoint/2010/main" val="40510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F379B9-7DFF-4F4D-8AB4-E59CE2C8B36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1272210"/>
          </a:xfrm>
          <a:prstGeom prst="rect">
            <a:avLst/>
          </a:prstGeom>
        </p:spPr>
      </p:pic>
      <p:sp>
        <p:nvSpPr>
          <p:cNvPr id="7" name="TextBox 6">
            <a:extLst>
              <a:ext uri="{FF2B5EF4-FFF2-40B4-BE49-F238E27FC236}">
                <a16:creationId xmlns:a16="http://schemas.microsoft.com/office/drawing/2014/main" id="{D5CBF404-62D9-4B42-86B1-32148B6B288D}"/>
              </a:ext>
            </a:extLst>
          </p:cNvPr>
          <p:cNvSpPr txBox="1"/>
          <p:nvPr/>
        </p:nvSpPr>
        <p:spPr>
          <a:xfrm>
            <a:off x="283703" y="2289763"/>
            <a:ext cx="7771726" cy="2292935"/>
          </a:xfrm>
          <a:prstGeom prst="rect">
            <a:avLst/>
          </a:prstGeom>
          <a:noFill/>
        </p:spPr>
        <p:txBody>
          <a:bodyPr wrap="square" rtlCol="0">
            <a:spAutoFit/>
          </a:bodyPr>
          <a:lstStyle/>
          <a:p>
            <a:pPr>
              <a:spcAft>
                <a:spcPts val="1800"/>
              </a:spcAft>
            </a:pPr>
            <a:r>
              <a:rPr lang="en-US" sz="2000" b="1" dirty="0">
                <a:solidFill>
                  <a:schemeClr val="tx1">
                    <a:lumMod val="75000"/>
                    <a:lumOff val="25000"/>
                  </a:schemeClr>
                </a:solidFill>
                <a:latin typeface="Arial" panose="020B0604020202020204" pitchFamily="34" charset="0"/>
                <a:cs typeface="Arial" panose="020B0604020202020204" pitchFamily="34" charset="0"/>
              </a:rPr>
              <a:t>Professional Staff</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Andrea Segraves</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Director, Special Projects</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Nicole Shanahan</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Curriculum Director, Math</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Kelly Tumy</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Curriculum Director, SS/ELAR</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Dr. Colina Poullard     </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Curriculum Director, Digital Education &amp; Innovation </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Dr. Brenda Arteaga</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Curriculum Director, Special Populations </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a:p>
            <a:pPr marL="457200" indent="-457200" defTabSz="989013">
              <a:buFont typeface="Arial" panose="020B0604020202020204" pitchFamily="34" charset="0"/>
              <a:buChar char="•"/>
            </a:pPr>
            <a:r>
              <a:rPr lang="en-US" b="1" dirty="0">
                <a:solidFill>
                  <a:schemeClr val="tx1">
                    <a:lumMod val="75000"/>
                    <a:lumOff val="25000"/>
                  </a:schemeClr>
                </a:solidFill>
                <a:latin typeface="Arial" panose="020B0604020202020204" pitchFamily="34" charset="0"/>
                <a:cs typeface="Arial" panose="020B0604020202020204" pitchFamily="34" charset="0"/>
              </a:rPr>
              <a:t>Errica Dotson-Hooper</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dirty="0">
                <a:solidFill>
                  <a:schemeClr val="tx1">
                    <a:lumMod val="75000"/>
                    <a:lumOff val="25000"/>
                  </a:schemeClr>
                </a:solidFill>
                <a:latin typeface="Arial" panose="020B0604020202020204" pitchFamily="34" charset="0"/>
                <a:cs typeface="Arial" panose="020B0604020202020204" pitchFamily="34" charset="0"/>
              </a:rPr>
              <a:t>Manager, TLC</a:t>
            </a:r>
            <a:endParaRPr lang="en-US"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46219E-C9DE-924C-A1BF-D205B9D64EC5}"/>
              </a:ext>
            </a:extLst>
          </p:cNvPr>
          <p:cNvSpPr txBox="1"/>
          <p:nvPr/>
        </p:nvSpPr>
        <p:spPr>
          <a:xfrm>
            <a:off x="4879234" y="559526"/>
            <a:ext cx="7060557" cy="584775"/>
          </a:xfrm>
          <a:prstGeom prst="rect">
            <a:avLst/>
          </a:prstGeom>
          <a:noFill/>
        </p:spPr>
        <p:txBody>
          <a:bodyPr wrap="square" rtlCol="0">
            <a:spAutoFit/>
          </a:bodyPr>
          <a:lstStyle/>
          <a:p>
            <a:pPr algn="r"/>
            <a:r>
              <a:rPr lang="en-US" sz="3200" b="1">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7" name="Rectangle 16">
            <a:extLst>
              <a:ext uri="{FF2B5EF4-FFF2-40B4-BE49-F238E27FC236}">
                <a16:creationId xmlns:a16="http://schemas.microsoft.com/office/drawing/2014/main" id="{8CC915A8-F0D2-664A-B087-C486C748D5FB}"/>
              </a:ext>
            </a:extLst>
          </p:cNvPr>
          <p:cNvSpPr/>
          <p:nvPr/>
        </p:nvSpPr>
        <p:spPr>
          <a:xfrm>
            <a:off x="8130208" y="1272209"/>
            <a:ext cx="4061791" cy="5585791"/>
          </a:xfrm>
          <a:prstGeom prst="rect">
            <a:avLst/>
          </a:prstGeom>
          <a:solidFill>
            <a:srgbClr val="432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131715-AC47-A540-95CC-D57A6C081B0A}"/>
              </a:ext>
            </a:extLst>
          </p:cNvPr>
          <p:cNvSpPr txBox="1"/>
          <p:nvPr/>
        </p:nvSpPr>
        <p:spPr>
          <a:xfrm>
            <a:off x="8409512" y="2890942"/>
            <a:ext cx="3599983" cy="3631763"/>
          </a:xfrm>
          <a:prstGeom prst="rect">
            <a:avLst/>
          </a:prstGeom>
          <a:noFill/>
        </p:spPr>
        <p:txBody>
          <a:bodyPr wrap="square" rtlCol="0">
            <a:spAutoFit/>
          </a:bodyPr>
          <a:lstStyle/>
          <a:p>
            <a:r>
              <a:rPr lang="en-US" sz="1400" dirty="0">
                <a:solidFill>
                  <a:schemeClr val="bg1"/>
                </a:solidFill>
                <a:latin typeface="Lato"/>
              </a:rPr>
              <a:t>The Teaching and Learning Center exists to raise the level of excellence in education and improve student achievement through a system of innovative, relevant professional learning through quality staff, valued relationships and long-term support. </a:t>
            </a:r>
          </a:p>
          <a:p>
            <a:endParaRPr lang="en-US" sz="1400" dirty="0">
              <a:solidFill>
                <a:schemeClr val="bg1"/>
              </a:solidFill>
              <a:latin typeface="Lato"/>
            </a:endParaRPr>
          </a:p>
          <a:p>
            <a:r>
              <a:rPr lang="en-US" sz="1400" dirty="0">
                <a:solidFill>
                  <a:schemeClr val="bg1"/>
                </a:solidFill>
                <a:latin typeface="Lato"/>
              </a:rPr>
              <a:t>This unique customized professional learning service provider boasts highly qualified content area experts who strive daily to bring value opportunity and service to our community.</a:t>
            </a:r>
          </a:p>
          <a:p>
            <a:endParaRPr lang="en-US" sz="2400" b="1" dirty="0">
              <a:solidFill>
                <a:srgbClr val="DF4F2A"/>
              </a:solidFill>
              <a:latin typeface="Arial" panose="020B0604020202020204" pitchFamily="34" charset="0"/>
              <a:cs typeface="Arial" panose="020B0604020202020204" pitchFamily="34" charset="0"/>
            </a:endParaRPr>
          </a:p>
          <a:p>
            <a:endParaRPr lang="en-US" sz="2400" b="1" dirty="0">
              <a:solidFill>
                <a:srgbClr val="DF4F2A"/>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CA789B6-34E4-564F-847E-29D112D0A452}"/>
              </a:ext>
            </a:extLst>
          </p:cNvPr>
          <p:cNvSpPr txBox="1"/>
          <p:nvPr/>
        </p:nvSpPr>
        <p:spPr>
          <a:xfrm>
            <a:off x="486137" y="6074108"/>
            <a:ext cx="7060557"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D41C4B5-3076-DC48-9D6C-6E45A2111023}"/>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4" name="TextBox 3">
            <a:extLst>
              <a:ext uri="{FF2B5EF4-FFF2-40B4-BE49-F238E27FC236}">
                <a16:creationId xmlns:a16="http://schemas.microsoft.com/office/drawing/2014/main" id="{1A8FFB27-7143-4AF4-85BC-6824DECEDA75}"/>
              </a:ext>
            </a:extLst>
          </p:cNvPr>
          <p:cNvSpPr txBox="1"/>
          <p:nvPr/>
        </p:nvSpPr>
        <p:spPr>
          <a:xfrm>
            <a:off x="283703" y="4966112"/>
            <a:ext cx="7403774" cy="1369606"/>
          </a:xfrm>
          <a:prstGeom prst="rect">
            <a:avLst/>
          </a:prstGeom>
          <a:noFill/>
        </p:spPr>
        <p:txBody>
          <a:bodyPr wrap="square" rtlCol="0">
            <a:spAutoFit/>
          </a:bodyPr>
          <a:lstStyle/>
          <a:p>
            <a:pPr>
              <a:spcAft>
                <a:spcPts val="1800"/>
              </a:spcAft>
            </a:pPr>
            <a:r>
              <a:rPr lang="en-US" sz="2000" b="1" dirty="0">
                <a:solidFill>
                  <a:schemeClr val="tx1">
                    <a:lumMod val="75000"/>
                    <a:lumOff val="25000"/>
                  </a:schemeClr>
                </a:solidFill>
                <a:latin typeface="Arial" panose="020B0604020202020204" pitchFamily="34" charset="0"/>
                <a:cs typeface="Arial" panose="020B0604020202020204" pitchFamily="34" charset="0"/>
              </a:rPr>
              <a:t>Support Staff</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2970213" algn="l"/>
              </a:tabLst>
            </a:pPr>
            <a:r>
              <a:rPr lang="en-US" sz="1600" b="1" dirty="0">
                <a:solidFill>
                  <a:schemeClr val="tx1">
                    <a:lumMod val="75000"/>
                    <a:lumOff val="25000"/>
                  </a:schemeClr>
                </a:solidFill>
                <a:latin typeface="Arial" panose="020B0604020202020204" pitchFamily="34" charset="0"/>
                <a:cs typeface="Arial" panose="020B0604020202020204" pitchFamily="34" charset="0"/>
              </a:rPr>
              <a:t>Rosa Murillo	</a:t>
            </a:r>
            <a:r>
              <a:rPr lang="en-US" sz="1600" dirty="0">
                <a:solidFill>
                  <a:schemeClr val="tx1">
                    <a:lumMod val="75000"/>
                    <a:lumOff val="25000"/>
                  </a:schemeClr>
                </a:solidFill>
                <a:latin typeface="Arial" panose="020B0604020202020204" pitchFamily="34" charset="0"/>
                <a:cs typeface="Arial" panose="020B0604020202020204" pitchFamily="34" charset="0"/>
              </a:rPr>
              <a:t>Administrative Assistant </a:t>
            </a:r>
          </a:p>
          <a:p>
            <a:pPr marL="285750" indent="-285750">
              <a:buFont typeface="Arial" panose="020B0604020202020204" pitchFamily="34" charset="0"/>
              <a:buChar char="•"/>
              <a:tabLst>
                <a:tab pos="2970213" algn="l"/>
              </a:tabLst>
            </a:pPr>
            <a:r>
              <a:rPr lang="en-US" sz="1600" b="1" dirty="0">
                <a:solidFill>
                  <a:schemeClr val="tx1">
                    <a:lumMod val="75000"/>
                    <a:lumOff val="25000"/>
                  </a:schemeClr>
                </a:solidFill>
                <a:latin typeface="Arial" panose="020B0604020202020204" pitchFamily="34" charset="0"/>
                <a:cs typeface="Arial" panose="020B0604020202020204" pitchFamily="34" charset="0"/>
              </a:rPr>
              <a:t>Lili Maldonado	</a:t>
            </a:r>
            <a:r>
              <a:rPr lang="en-US" sz="1600" dirty="0">
                <a:solidFill>
                  <a:schemeClr val="tx1">
                    <a:lumMod val="75000"/>
                    <a:lumOff val="25000"/>
                  </a:schemeClr>
                </a:solidFill>
                <a:latin typeface="Arial" panose="020B0604020202020204" pitchFamily="34" charset="0"/>
                <a:cs typeface="Arial" panose="020B0604020202020204" pitchFamily="34" charset="0"/>
              </a:rPr>
              <a:t>Administrative Assistant </a:t>
            </a:r>
          </a:p>
          <a:p>
            <a:pPr marL="285750" indent="-285750">
              <a:buFont typeface="Arial" panose="020B0604020202020204" pitchFamily="34" charset="0"/>
              <a:buChar char="•"/>
              <a:tabLst>
                <a:tab pos="2970213" algn="l"/>
              </a:tabLst>
            </a:pPr>
            <a:r>
              <a:rPr lang="en-US" sz="1600" b="1" dirty="0">
                <a:solidFill>
                  <a:schemeClr val="tx1">
                    <a:lumMod val="75000"/>
                    <a:lumOff val="25000"/>
                  </a:schemeClr>
                </a:solidFill>
                <a:latin typeface="Arial" panose="020B0604020202020204" pitchFamily="34" charset="0"/>
                <a:cs typeface="Arial" panose="020B0604020202020204" pitchFamily="34" charset="0"/>
              </a:rPr>
              <a:t>Debra Harris	</a:t>
            </a:r>
            <a:r>
              <a:rPr lang="en-US" sz="1600" dirty="0">
                <a:solidFill>
                  <a:schemeClr val="tx1">
                    <a:lumMod val="75000"/>
                    <a:lumOff val="25000"/>
                  </a:schemeClr>
                </a:solidFill>
                <a:latin typeface="Arial" panose="020B0604020202020204" pitchFamily="34" charset="0"/>
                <a:cs typeface="Arial" panose="020B0604020202020204" pitchFamily="34" charset="0"/>
              </a:rPr>
              <a:t>Financial Support Assistant </a:t>
            </a:r>
          </a:p>
        </p:txBody>
      </p:sp>
      <p:pic>
        <p:nvPicPr>
          <p:cNvPr id="6" name="Picture 5" descr="Logo&#10;&#10;Description automatically generated with medium confidence">
            <a:extLst>
              <a:ext uri="{FF2B5EF4-FFF2-40B4-BE49-F238E27FC236}">
                <a16:creationId xmlns:a16="http://schemas.microsoft.com/office/drawing/2014/main" id="{3F99DEA7-427B-8E4A-B9F0-679CD26F9B0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99480" y="1688245"/>
            <a:ext cx="2923245" cy="1022745"/>
          </a:xfrm>
          <a:prstGeom prst="rect">
            <a:avLst/>
          </a:prstGeom>
        </p:spPr>
      </p:pic>
      <p:sp>
        <p:nvSpPr>
          <p:cNvPr id="2" name="TextBox 1">
            <a:extLst>
              <a:ext uri="{FF2B5EF4-FFF2-40B4-BE49-F238E27FC236}">
                <a16:creationId xmlns:a16="http://schemas.microsoft.com/office/drawing/2014/main" id="{1B1D0152-88B0-4549-BC23-19040B2F83E4}"/>
              </a:ext>
            </a:extLst>
          </p:cNvPr>
          <p:cNvSpPr txBox="1"/>
          <p:nvPr/>
        </p:nvSpPr>
        <p:spPr>
          <a:xfrm>
            <a:off x="248478" y="1496800"/>
            <a:ext cx="288234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The Team</a:t>
            </a:r>
          </a:p>
        </p:txBody>
      </p:sp>
    </p:spTree>
    <p:extLst>
      <p:ext uri="{BB962C8B-B14F-4D97-AF65-F5344CB8AC3E}">
        <p14:creationId xmlns:p14="http://schemas.microsoft.com/office/powerpoint/2010/main" val="369821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5301A3-3208-ED4A-9CAC-39C5F0FC539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1"/>
            <a:ext cx="12192000" cy="6858001"/>
          </a:xfrm>
          <a:prstGeom prst="rect">
            <a:avLst/>
          </a:prstGeom>
        </p:spPr>
      </p:pic>
      <p:sp>
        <p:nvSpPr>
          <p:cNvPr id="6" name="TextBox 5">
            <a:extLst>
              <a:ext uri="{FF2B5EF4-FFF2-40B4-BE49-F238E27FC236}">
                <a16:creationId xmlns:a16="http://schemas.microsoft.com/office/drawing/2014/main" id="{8B212322-258E-C840-B545-2B288DD1E1A6}"/>
              </a:ext>
            </a:extLst>
          </p:cNvPr>
          <p:cNvSpPr txBox="1"/>
          <p:nvPr/>
        </p:nvSpPr>
        <p:spPr>
          <a:xfrm>
            <a:off x="486138" y="1613073"/>
            <a:ext cx="6063749" cy="34778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Services Provided</a:t>
            </a:r>
          </a:p>
          <a:p>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Professional learning experiences</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Local Workshops |  Conferences</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At the School | In the Classroom</a:t>
            </a:r>
          </a:p>
          <a:p>
            <a:endParaRPr lang="en-US"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Support for:</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Academic Achievement</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Equity in Education</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a:t>
            </a:r>
            <a:r>
              <a:rPr lang="en-US" sz="1600" b="0" i="0" dirty="0">
                <a:solidFill>
                  <a:schemeClr val="bg1"/>
                </a:solidFill>
                <a:effectLst/>
                <a:latin typeface="Arial" panose="020B0604020202020204" pitchFamily="34" charset="0"/>
                <a:cs typeface="Arial" panose="020B0604020202020204" pitchFamily="34" charset="0"/>
              </a:rPr>
              <a:t>ocial-emotional learning</a:t>
            </a:r>
            <a:endParaRPr lang="en-US" sz="16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b="0" i="0" dirty="0">
                <a:solidFill>
                  <a:schemeClr val="bg1"/>
                </a:solidFill>
                <a:effectLst/>
                <a:latin typeface="Arial" panose="020B0604020202020204" pitchFamily="34" charset="0"/>
                <a:cs typeface="Arial" panose="020B0604020202020204" pitchFamily="34" charset="0"/>
              </a:rPr>
              <a:t>Culturally-responsive environments</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Digital Education Innovation</a:t>
            </a:r>
          </a:p>
        </p:txBody>
      </p:sp>
      <p:sp>
        <p:nvSpPr>
          <p:cNvPr id="9" name="TextBox 8">
            <a:extLst>
              <a:ext uri="{FF2B5EF4-FFF2-40B4-BE49-F238E27FC236}">
                <a16:creationId xmlns:a16="http://schemas.microsoft.com/office/drawing/2014/main" id="{CE072F42-350D-0442-B0FD-BF897A9BE3A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7A41D308-493A-0042-A47A-4A1DCAD7172C}"/>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6866C9D-8840-B144-BB66-348E7B9B3A49}"/>
              </a:ext>
            </a:extLst>
          </p:cNvPr>
          <p:cNvPicPr>
            <a:picLocks noChangeAspect="1"/>
          </p:cNvPicPr>
          <p:nvPr/>
        </p:nvPicPr>
        <p:blipFill>
          <a:blip r:embed="rId3"/>
          <a:stretch>
            <a:fillRect/>
          </a:stretch>
        </p:blipFill>
        <p:spPr>
          <a:xfrm>
            <a:off x="9720470" y="5980821"/>
            <a:ext cx="1985390" cy="541884"/>
          </a:xfrm>
          <a:prstGeom prst="rect">
            <a:avLst/>
          </a:prstGeom>
        </p:spPr>
      </p:pic>
      <p:pic>
        <p:nvPicPr>
          <p:cNvPr id="3" name="Picture 2" descr="A person sitting at a table&#10;&#10;Description automatically generated with low confidence">
            <a:extLst>
              <a:ext uri="{FF2B5EF4-FFF2-40B4-BE49-F238E27FC236}">
                <a16:creationId xmlns:a16="http://schemas.microsoft.com/office/drawing/2014/main" id="{04A2625A-ABF8-0445-A2F1-8EAA28763B4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7036024" y="1708364"/>
            <a:ext cx="4669835" cy="393716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989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sp>
        <p:nvSpPr>
          <p:cNvPr id="7" name="TextBox 6">
            <a:extLst>
              <a:ext uri="{FF2B5EF4-FFF2-40B4-BE49-F238E27FC236}">
                <a16:creationId xmlns:a16="http://schemas.microsoft.com/office/drawing/2014/main" id="{DDBB3746-8E9A-A64F-BF23-04A8FFF2EC44}"/>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71283" y="1374534"/>
            <a:ext cx="7219223" cy="5370701"/>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Specific Activities</a:t>
            </a:r>
            <a:endParaRPr lang="en-US" dirty="0">
              <a:solidFill>
                <a:srgbClr val="43224D"/>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dirty="0">
                <a:solidFill>
                  <a:srgbClr val="000000"/>
                </a:solidFill>
                <a:latin typeface="Arial" panose="020B0604020202020204" pitchFamily="34" charset="0"/>
              </a:rPr>
              <a:t>Curriculum writing teams – 10 districts</a:t>
            </a:r>
          </a:p>
          <a:p>
            <a:pPr marL="800100" lvl="1" indent="-342900">
              <a:spcAft>
                <a:spcPts val="180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New Ethnic Studies Classes: Mexican American History and  African American History </a:t>
            </a:r>
          </a:p>
          <a:p>
            <a:pPr marL="342900" indent="-342900">
              <a:spcAft>
                <a:spcPts val="18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Expanded the hosting Moodle Learning Management System (CyFair ISD)</a:t>
            </a:r>
          </a:p>
          <a:p>
            <a:pPr marL="800100" lvl="1" indent="-342900">
              <a:spcAft>
                <a:spcPts val="1800"/>
              </a:spcAft>
              <a:buFont typeface="Arial" panose="020B0604020202020204" pitchFamily="34" charset="0"/>
              <a:buChar char="•"/>
            </a:pPr>
            <a:r>
              <a:rPr lang="en-US" sz="1600" dirty="0">
                <a:solidFill>
                  <a:srgbClr val="000000"/>
                </a:solidFill>
                <a:latin typeface="Arial" panose="020B0604020202020204" pitchFamily="34" charset="0"/>
              </a:rPr>
              <a:t>A</a:t>
            </a:r>
            <a:r>
              <a:rPr lang="en-US" sz="1600" b="0" i="0" u="none" strike="noStrike" dirty="0">
                <a:solidFill>
                  <a:srgbClr val="000000"/>
                </a:solidFill>
                <a:effectLst/>
                <a:latin typeface="Arial" panose="020B0604020202020204" pitchFamily="34" charset="0"/>
              </a:rPr>
              <a:t>dded HR and paraprofessional training (in addition to high school History, Math, </a:t>
            </a:r>
            <a:r>
              <a:rPr lang="en-US" sz="1600" dirty="0">
                <a:solidFill>
                  <a:srgbClr val="000000"/>
                </a:solidFill>
                <a:latin typeface="Arial" panose="020B0604020202020204" pitchFamily="34" charset="0"/>
              </a:rPr>
              <a:t>C</a:t>
            </a:r>
            <a:r>
              <a:rPr lang="en-US" sz="1600" b="0" i="0" u="none" strike="noStrike" dirty="0">
                <a:solidFill>
                  <a:srgbClr val="000000"/>
                </a:solidFill>
                <a:effectLst/>
                <a:latin typeface="Arial" panose="020B0604020202020204" pitchFamily="34" charset="0"/>
              </a:rPr>
              <a:t>omputer science)</a:t>
            </a:r>
            <a:endParaRPr lang="en-US" sz="1600" dirty="0">
              <a:solidFill>
                <a:srgbClr val="000000"/>
              </a:solidFill>
              <a:latin typeface="Arial" panose="020B0604020202020204" pitchFamily="34" charset="0"/>
            </a:endParaRPr>
          </a:p>
          <a:p>
            <a:pPr marL="342900" indent="-342900">
              <a:spcAft>
                <a:spcPts val="600"/>
              </a:spcAft>
              <a:buFont typeface="Arial" panose="020B0604020202020204" pitchFamily="34" charset="0"/>
              <a:buChar char="•"/>
            </a:pPr>
            <a:r>
              <a:rPr lang="en-US" b="0" i="1" u="none" strike="noStrike" dirty="0">
                <a:solidFill>
                  <a:srgbClr val="000000"/>
                </a:solidFill>
                <a:effectLst/>
                <a:latin typeface="Arial" panose="020B0604020202020204" pitchFamily="34" charset="0"/>
              </a:rPr>
              <a:t>Leadership Matters: Rising Principal Development Cohort</a:t>
            </a:r>
          </a:p>
          <a:p>
            <a:pPr marL="800100" lvl="1" indent="-342900">
              <a:spcAft>
                <a:spcPts val="1800"/>
              </a:spcAft>
              <a:buFont typeface="Arial" panose="020B0604020202020204" pitchFamily="34" charset="0"/>
              <a:buChar char="•"/>
            </a:pPr>
            <a:r>
              <a:rPr lang="en-US" sz="1600" b="0" i="1" u="none" strike="noStrike" dirty="0">
                <a:solidFill>
                  <a:srgbClr val="000000"/>
                </a:solidFill>
                <a:effectLst/>
                <a:latin typeface="Arial" panose="020B0604020202020204" pitchFamily="34" charset="0"/>
              </a:rPr>
              <a:t>Bootcamp Summer 2021</a:t>
            </a:r>
          </a:p>
          <a:p>
            <a:pPr marL="342900" indent="-342900">
              <a:spcAft>
                <a:spcPts val="12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Project-Based Learning module with </a:t>
            </a:r>
            <a:r>
              <a:rPr lang="en-US" b="0" i="0" u="none" strike="noStrike" dirty="0" err="1">
                <a:solidFill>
                  <a:srgbClr val="000000"/>
                </a:solidFill>
                <a:effectLst/>
                <a:latin typeface="Arial" panose="020B0604020202020204" pitchFamily="34" charset="0"/>
              </a:rPr>
              <a:t>Bellfort</a:t>
            </a:r>
            <a:r>
              <a:rPr lang="en-US" b="0" i="0" u="none" strike="noStrike" dirty="0">
                <a:solidFill>
                  <a:srgbClr val="000000"/>
                </a:solidFill>
                <a:effectLst/>
                <a:latin typeface="Arial" panose="020B0604020202020204" pitchFamily="34" charset="0"/>
              </a:rPr>
              <a:t> PreK and Kindergarten staff </a:t>
            </a:r>
          </a:p>
          <a:p>
            <a:pPr>
              <a:spcAft>
                <a:spcPts val="1200"/>
              </a:spcAft>
            </a:pPr>
            <a:endParaRPr lang="en-US" sz="2000" b="0" i="0" u="none" strike="noStrike" dirty="0">
              <a:solidFill>
                <a:srgbClr val="000000"/>
              </a:solidFill>
              <a:effectLst/>
              <a:latin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8156015C-2E71-054B-9218-FC1035A46DAF}"/>
              </a:ext>
            </a:extLst>
          </p:cNvPr>
          <p:cNvPicPr>
            <a:picLocks noChangeAspect="1"/>
          </p:cNvPicPr>
          <p:nvPr/>
        </p:nvPicPr>
        <p:blipFill>
          <a:blip r:embed="rId4"/>
          <a:stretch>
            <a:fillRect/>
          </a:stretch>
        </p:blipFill>
        <p:spPr>
          <a:xfrm>
            <a:off x="7720217" y="3795772"/>
            <a:ext cx="4000500" cy="2451100"/>
          </a:xfrm>
          <a:prstGeom prst="rect">
            <a:avLst/>
          </a:prstGeom>
        </p:spPr>
      </p:pic>
      <p:pic>
        <p:nvPicPr>
          <p:cNvPr id="11" name="Picture 10">
            <a:extLst>
              <a:ext uri="{FF2B5EF4-FFF2-40B4-BE49-F238E27FC236}">
                <a16:creationId xmlns:a16="http://schemas.microsoft.com/office/drawing/2014/main" id="{62621D3A-1871-AE43-9DF3-E51527E0A710}"/>
              </a:ext>
            </a:extLst>
          </p:cNvPr>
          <p:cNvPicPr>
            <a:picLocks noChangeAspect="1"/>
          </p:cNvPicPr>
          <p:nvPr/>
        </p:nvPicPr>
        <p:blipFill>
          <a:blip r:embed="rId5"/>
          <a:stretch>
            <a:fillRect/>
          </a:stretch>
        </p:blipFill>
        <p:spPr>
          <a:xfrm>
            <a:off x="9720467" y="5975930"/>
            <a:ext cx="1985394" cy="541885"/>
          </a:xfrm>
          <a:prstGeom prst="rect">
            <a:avLst/>
          </a:prstGeom>
        </p:spPr>
      </p:pic>
      <p:pic>
        <p:nvPicPr>
          <p:cNvPr id="5" name="Picture 4" descr="Logo, company name&#10;&#10;Description automatically generated">
            <a:extLst>
              <a:ext uri="{FF2B5EF4-FFF2-40B4-BE49-F238E27FC236}">
                <a16:creationId xmlns:a16="http://schemas.microsoft.com/office/drawing/2014/main" id="{63FD9BB0-2468-2F46-99B7-E8BD7D08BD71}"/>
              </a:ext>
            </a:extLst>
          </p:cNvPr>
          <p:cNvPicPr>
            <a:picLocks noChangeAspect="1"/>
          </p:cNvPicPr>
          <p:nvPr/>
        </p:nvPicPr>
        <p:blipFill>
          <a:blip r:embed="rId6"/>
          <a:stretch>
            <a:fillRect/>
          </a:stretch>
        </p:blipFill>
        <p:spPr>
          <a:xfrm>
            <a:off x="7771751" y="1717675"/>
            <a:ext cx="3948966" cy="2073207"/>
          </a:xfrm>
          <a:prstGeom prst="rect">
            <a:avLst/>
          </a:prstGeom>
        </p:spPr>
      </p:pic>
    </p:spTree>
    <p:extLst>
      <p:ext uri="{BB962C8B-B14F-4D97-AF65-F5344CB8AC3E}">
        <p14:creationId xmlns:p14="http://schemas.microsoft.com/office/powerpoint/2010/main" val="364610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sp>
        <p:nvSpPr>
          <p:cNvPr id="7" name="TextBox 6">
            <a:extLst>
              <a:ext uri="{FF2B5EF4-FFF2-40B4-BE49-F238E27FC236}">
                <a16:creationId xmlns:a16="http://schemas.microsoft.com/office/drawing/2014/main" id="{DDBB3746-8E9A-A64F-BF23-04A8FFF2EC44}"/>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58754" y="1349738"/>
            <a:ext cx="7949749" cy="4909036"/>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Specific Activities</a:t>
            </a:r>
            <a:endParaRPr lang="en-US" dirty="0">
              <a:solidFill>
                <a:srgbClr val="43224D"/>
              </a:solidFill>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pPr>
            <a:r>
              <a:rPr lang="en-US" dirty="0">
                <a:solidFill>
                  <a:srgbClr val="000000"/>
                </a:solidFill>
                <a:latin typeface="Arial" panose="020B0604020202020204" pitchFamily="34" charset="0"/>
              </a:rPr>
              <a:t>Mentor </a:t>
            </a:r>
            <a:r>
              <a:rPr lang="en-US" sz="1800" b="0" i="0" u="none" strike="noStrike" dirty="0">
                <a:solidFill>
                  <a:srgbClr val="000000"/>
                </a:solidFill>
                <a:effectLst/>
                <a:latin typeface="Arial" panose="020B0604020202020204" pitchFamily="34" charset="0"/>
              </a:rPr>
              <a:t>first-year alternative certification in collaboration with ECA (HISD)</a:t>
            </a:r>
          </a:p>
          <a:p>
            <a:pPr marL="342900" indent="-34290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Digital Learning Day Series </a:t>
            </a:r>
          </a:p>
          <a:p>
            <a:pPr marL="342900" indent="-34290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Teacher Appreciation Gifts</a:t>
            </a:r>
          </a:p>
          <a:p>
            <a:pPr marL="342900" indent="-34290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Fortis and High Point support for projects using 3D printers</a:t>
            </a:r>
            <a:endParaRPr lang="en-US" sz="2000" b="0" dirty="0">
              <a:effectLst/>
            </a:endParaRPr>
          </a:p>
          <a:p>
            <a:pPr marL="342900" indent="-34290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Leadership development (Aldine ISD)</a:t>
            </a:r>
          </a:p>
          <a:p>
            <a:pPr marL="800100" lvl="1" indent="-342900">
              <a:buFont typeface="Arial" panose="020B0604020202020204" pitchFamily="34" charset="0"/>
              <a:buChar char="•"/>
            </a:pPr>
            <a:r>
              <a:rPr lang="en-US" sz="1600" dirty="0">
                <a:solidFill>
                  <a:srgbClr val="000000"/>
                </a:solidFill>
                <a:latin typeface="Arial" panose="020B0604020202020204" pitchFamily="34" charset="0"/>
              </a:rPr>
              <a:t>Current/ A</a:t>
            </a:r>
            <a:r>
              <a:rPr lang="en-US" sz="1600" b="0" i="0" u="none" strike="noStrike" dirty="0">
                <a:solidFill>
                  <a:srgbClr val="000000"/>
                </a:solidFill>
                <a:effectLst/>
                <a:latin typeface="Arial" panose="020B0604020202020204" pitchFamily="34" charset="0"/>
              </a:rPr>
              <a:t>spiring Principals</a:t>
            </a:r>
          </a:p>
          <a:p>
            <a:pPr marL="800100" lvl="1" indent="-342900">
              <a:spcAft>
                <a:spcPts val="1800"/>
              </a:spcAft>
              <a:buFont typeface="Arial" panose="020B0604020202020204" pitchFamily="34" charset="0"/>
              <a:buChar char="•"/>
            </a:pPr>
            <a:r>
              <a:rPr lang="en-US" sz="1600" dirty="0">
                <a:solidFill>
                  <a:srgbClr val="000000"/>
                </a:solidFill>
                <a:latin typeface="Arial" panose="020B0604020202020204" pitchFamily="34" charset="0"/>
              </a:rPr>
              <a:t>Assistant Principals</a:t>
            </a:r>
            <a:endParaRPr lang="en-US" sz="1600" b="0" i="0" u="none" strike="noStrike" dirty="0">
              <a:solidFill>
                <a:srgbClr val="000000"/>
              </a:solidFill>
              <a:effectLst/>
              <a:latin typeface="Arial" panose="020B0604020202020204" pitchFamily="34" charset="0"/>
            </a:endParaRPr>
          </a:p>
          <a:p>
            <a:pPr marL="342900" indent="-34290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Support with Dyslexia curriculum (HISD)</a:t>
            </a:r>
          </a:p>
          <a:p>
            <a:pPr marL="342900" indent="-342900">
              <a:buFont typeface="Arial" panose="020B0604020202020204" pitchFamily="34" charset="0"/>
              <a:buChar char="•"/>
            </a:pPr>
            <a:r>
              <a:rPr lang="en-US" dirty="0">
                <a:solidFill>
                  <a:srgbClr val="000000"/>
                </a:solidFill>
                <a:latin typeface="Arial" panose="020B0604020202020204" pitchFamily="34" charset="0"/>
              </a:rPr>
              <a:t>In</a:t>
            </a:r>
            <a:r>
              <a:rPr lang="en-US" sz="1800" b="0" i="0" u="none" strike="noStrike" dirty="0">
                <a:solidFill>
                  <a:srgbClr val="000000"/>
                </a:solidFill>
                <a:effectLst/>
                <a:latin typeface="Arial" panose="020B0604020202020204" pitchFamily="34" charset="0"/>
              </a:rPr>
              <a:t>troduced the Swivel, a motion-based device designed to support face to face and virtual teaching (HCDE campuses)</a:t>
            </a:r>
          </a:p>
        </p:txBody>
      </p:sp>
      <p:pic>
        <p:nvPicPr>
          <p:cNvPr id="4" name="Picture 3" descr="A picture containing text, indoor&#10;&#10;Description automatically generated">
            <a:extLst>
              <a:ext uri="{FF2B5EF4-FFF2-40B4-BE49-F238E27FC236}">
                <a16:creationId xmlns:a16="http://schemas.microsoft.com/office/drawing/2014/main" id="{0BEA0C4A-0D22-E542-B088-96E624F097A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607284" y="1822271"/>
            <a:ext cx="3088634" cy="4001727"/>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1A74D8DB-BC6A-6E40-B4A4-0991BBA047FB}"/>
              </a:ext>
            </a:extLst>
          </p:cNvPr>
          <p:cNvPicPr>
            <a:picLocks noChangeAspect="1"/>
          </p:cNvPicPr>
          <p:nvPr/>
        </p:nvPicPr>
        <p:blipFill>
          <a:blip r:embed="rId5"/>
          <a:stretch>
            <a:fillRect/>
          </a:stretch>
        </p:blipFill>
        <p:spPr>
          <a:xfrm>
            <a:off x="9720467" y="5975930"/>
            <a:ext cx="1985394" cy="541885"/>
          </a:xfrm>
          <a:prstGeom prst="rect">
            <a:avLst/>
          </a:prstGeom>
        </p:spPr>
      </p:pic>
    </p:spTree>
    <p:extLst>
      <p:ext uri="{BB962C8B-B14F-4D97-AF65-F5344CB8AC3E}">
        <p14:creationId xmlns:p14="http://schemas.microsoft.com/office/powerpoint/2010/main" val="304196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sp>
        <p:nvSpPr>
          <p:cNvPr id="7" name="TextBox 6">
            <a:extLst>
              <a:ext uri="{FF2B5EF4-FFF2-40B4-BE49-F238E27FC236}">
                <a16:creationId xmlns:a16="http://schemas.microsoft.com/office/drawing/2014/main" id="{DDBB3746-8E9A-A64F-BF23-04A8FFF2EC44}"/>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86137" y="1398465"/>
            <a:ext cx="8498837" cy="5119350"/>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Specific Activities</a:t>
            </a:r>
            <a:endParaRPr lang="en-US" dirty="0">
              <a:solidFill>
                <a:srgbClr val="43224D"/>
              </a:solidFill>
              <a:latin typeface="Arial" panose="020B0604020202020204" pitchFamily="34" charset="0"/>
              <a:cs typeface="Arial" panose="020B0604020202020204" pitchFamily="34" charset="0"/>
            </a:endParaRP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2021/2022 Partnership with to support rising principals (Goose Creek ISD, </a:t>
            </a:r>
            <a:r>
              <a:rPr lang="en-US" sz="1800" b="0" i="0" u="none" strike="noStrike" dirty="0" err="1">
                <a:solidFill>
                  <a:srgbClr val="000000"/>
                </a:solidFill>
                <a:effectLst/>
                <a:latin typeface="Arial" panose="020B0604020202020204" pitchFamily="34" charset="0"/>
              </a:rPr>
              <a:t>Alief</a:t>
            </a:r>
            <a:r>
              <a:rPr lang="en-US" sz="1800" b="0" i="0" u="none" strike="noStrike" dirty="0">
                <a:solidFill>
                  <a:srgbClr val="000000"/>
                </a:solidFill>
                <a:effectLst/>
                <a:latin typeface="Arial" panose="020B0604020202020204" pitchFamily="34" charset="0"/>
              </a:rPr>
              <a:t> ISD, Aldine ISD and Dayton ISD)</a:t>
            </a:r>
            <a:endParaRPr lang="en-US" b="0" dirty="0">
              <a:effectLst/>
            </a:endParaRP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Partnerships with The Flippen Group, Teaching Strategies, Region 6 Early Childhood Department, and Neuhaus Education Center. </a:t>
            </a: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Spring Leadership Academy (Spring ISD) support for framework for English Learner students </a:t>
            </a: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Partnered with the Adult Education Division for Digital Learning</a:t>
            </a: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Partnered with IT and REI for database dashboard</a:t>
            </a:r>
          </a:p>
          <a:p>
            <a:pPr marL="342900" indent="-342900">
              <a:spcAft>
                <a:spcPts val="1400"/>
              </a:spcAft>
              <a:buFont typeface="Arial" panose="020B0604020202020204" pitchFamily="34" charset="0"/>
              <a:buChar char="•"/>
            </a:pPr>
            <a:r>
              <a:rPr lang="en-US" dirty="0">
                <a:solidFill>
                  <a:srgbClr val="000000"/>
                </a:solidFill>
                <a:latin typeface="Arial" panose="020B0604020202020204" pitchFamily="34" charset="0"/>
              </a:rPr>
              <a:t>Increased membership in all content areas for Leadership Cohorts</a:t>
            </a:r>
          </a:p>
          <a:p>
            <a:pPr marL="342900" indent="-342900">
              <a:spcAft>
                <a:spcPts val="1400"/>
              </a:spcAft>
              <a:buFont typeface="Arial" panose="020B0604020202020204" pitchFamily="34" charset="0"/>
              <a:buChar char="•"/>
            </a:pPr>
            <a:r>
              <a:rPr lang="en-US" sz="1800" b="0" i="1" u="none" strike="noStrike" dirty="0">
                <a:solidFill>
                  <a:srgbClr val="000000"/>
                </a:solidFill>
                <a:effectLst/>
                <a:latin typeface="Arial" panose="020B0604020202020204" pitchFamily="34" charset="0"/>
              </a:rPr>
              <a:t>Writers in the Schools </a:t>
            </a:r>
            <a:r>
              <a:rPr lang="en-US" sz="1800" b="0" i="0" u="none" strike="noStrike" dirty="0">
                <a:solidFill>
                  <a:srgbClr val="000000"/>
                </a:solidFill>
                <a:effectLst/>
                <a:latin typeface="Arial" panose="020B0604020202020204" pitchFamily="34" charset="0"/>
              </a:rPr>
              <a:t>partnership for Teachers, WRITE</a:t>
            </a:r>
          </a:p>
          <a:p>
            <a:pPr marL="342900" indent="-342900">
              <a:spcAft>
                <a:spcPts val="14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Collaborated with CASE on a shared project with NewLit.org</a:t>
            </a:r>
            <a:r>
              <a:rPr lang="en-US" dirty="0">
                <a:solidFill>
                  <a:srgbClr val="000000"/>
                </a:solidFill>
                <a:latin typeface="Arial" panose="020B0604020202020204" pitchFamily="34" charset="0"/>
              </a:rPr>
              <a:t> </a:t>
            </a:r>
          </a:p>
        </p:txBody>
      </p:sp>
      <p:pic>
        <p:nvPicPr>
          <p:cNvPr id="11" name="Picture 10">
            <a:extLst>
              <a:ext uri="{FF2B5EF4-FFF2-40B4-BE49-F238E27FC236}">
                <a16:creationId xmlns:a16="http://schemas.microsoft.com/office/drawing/2014/main" id="{F9E5639B-2A74-ED40-8B9E-E39B8FD1BBFA}"/>
              </a:ext>
            </a:extLst>
          </p:cNvPr>
          <p:cNvPicPr>
            <a:picLocks noChangeAspect="1"/>
          </p:cNvPicPr>
          <p:nvPr/>
        </p:nvPicPr>
        <p:blipFill>
          <a:blip r:embed="rId4"/>
          <a:stretch>
            <a:fillRect/>
          </a:stretch>
        </p:blipFill>
        <p:spPr>
          <a:xfrm>
            <a:off x="9720467" y="5975930"/>
            <a:ext cx="1985394" cy="541885"/>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B5CBCE03-0EA0-1B44-A1B6-DE296174D9D7}"/>
              </a:ext>
            </a:extLst>
          </p:cNvPr>
          <p:cNvPicPr>
            <a:picLocks noChangeAspect="1"/>
          </p:cNvPicPr>
          <p:nvPr/>
        </p:nvPicPr>
        <p:blipFill>
          <a:blip r:embed="rId5"/>
          <a:stretch>
            <a:fillRect/>
          </a:stretch>
        </p:blipFill>
        <p:spPr>
          <a:xfrm>
            <a:off x="9816625" y="3647806"/>
            <a:ext cx="1982551" cy="849665"/>
          </a:xfrm>
          <a:prstGeom prst="rect">
            <a:avLst/>
          </a:prstGeom>
        </p:spPr>
      </p:pic>
      <p:pic>
        <p:nvPicPr>
          <p:cNvPr id="6" name="Picture 5" descr="Logo, company name&#10;&#10;Description automatically generated">
            <a:extLst>
              <a:ext uri="{FF2B5EF4-FFF2-40B4-BE49-F238E27FC236}">
                <a16:creationId xmlns:a16="http://schemas.microsoft.com/office/drawing/2014/main" id="{43D7805D-990C-CD4C-9897-04D17E8BF207}"/>
              </a:ext>
            </a:extLst>
          </p:cNvPr>
          <p:cNvPicPr>
            <a:picLocks noChangeAspect="1"/>
          </p:cNvPicPr>
          <p:nvPr/>
        </p:nvPicPr>
        <p:blipFill>
          <a:blip r:embed="rId6"/>
          <a:stretch>
            <a:fillRect/>
          </a:stretch>
        </p:blipFill>
        <p:spPr>
          <a:xfrm>
            <a:off x="8984974" y="1618854"/>
            <a:ext cx="2714131" cy="1704857"/>
          </a:xfrm>
          <a:prstGeom prst="rect">
            <a:avLst/>
          </a:prstGeom>
        </p:spPr>
      </p:pic>
      <p:pic>
        <p:nvPicPr>
          <p:cNvPr id="13" name="Picture 12" descr="Logo, company name&#10;&#10;Description automatically generated">
            <a:extLst>
              <a:ext uri="{FF2B5EF4-FFF2-40B4-BE49-F238E27FC236}">
                <a16:creationId xmlns:a16="http://schemas.microsoft.com/office/drawing/2014/main" id="{98D6686F-3D19-134B-A2B3-B01324FF95B8}"/>
              </a:ext>
            </a:extLst>
          </p:cNvPr>
          <p:cNvPicPr>
            <a:picLocks noChangeAspect="1"/>
          </p:cNvPicPr>
          <p:nvPr/>
        </p:nvPicPr>
        <p:blipFill>
          <a:blip r:embed="rId7"/>
          <a:stretch>
            <a:fillRect/>
          </a:stretch>
        </p:blipFill>
        <p:spPr>
          <a:xfrm>
            <a:off x="10059816" y="4712753"/>
            <a:ext cx="1879975" cy="105278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9EB0D80-C343-A247-A1FB-B087E9CBF47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142051" y="4125842"/>
            <a:ext cx="1380344" cy="947455"/>
          </a:xfrm>
          <a:prstGeom prst="rect">
            <a:avLst/>
          </a:prstGeom>
        </p:spPr>
      </p:pic>
      <p:pic>
        <p:nvPicPr>
          <p:cNvPr id="17" name="Picture 16" descr="Icon&#10;&#10;Description automatically generated">
            <a:extLst>
              <a:ext uri="{FF2B5EF4-FFF2-40B4-BE49-F238E27FC236}">
                <a16:creationId xmlns:a16="http://schemas.microsoft.com/office/drawing/2014/main" id="{0E04FAC2-7F26-D049-A8C2-30FB87C91CD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210574" y="5271615"/>
            <a:ext cx="886374" cy="1092461"/>
          </a:xfrm>
          <a:prstGeom prst="rect">
            <a:avLst/>
          </a:prstGeom>
        </p:spPr>
      </p:pic>
    </p:spTree>
    <p:extLst>
      <p:ext uri="{BB962C8B-B14F-4D97-AF65-F5344CB8AC3E}">
        <p14:creationId xmlns:p14="http://schemas.microsoft.com/office/powerpoint/2010/main" val="194113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F9073-C5B9-7849-9C0D-267823544E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
            <a:ext cx="12192000" cy="1262745"/>
          </a:xfrm>
          <a:prstGeom prst="rect">
            <a:avLst/>
          </a:prstGeom>
        </p:spPr>
      </p:pic>
      <p:pic>
        <p:nvPicPr>
          <p:cNvPr id="8" name="Picture 7">
            <a:extLst>
              <a:ext uri="{FF2B5EF4-FFF2-40B4-BE49-F238E27FC236}">
                <a16:creationId xmlns:a16="http://schemas.microsoft.com/office/drawing/2014/main" id="{EFD735C2-F1FC-184C-A479-FB729CC562AA}"/>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9" name="TextBox 8">
            <a:extLst>
              <a:ext uri="{FF2B5EF4-FFF2-40B4-BE49-F238E27FC236}">
                <a16:creationId xmlns:a16="http://schemas.microsoft.com/office/drawing/2014/main" id="{583BD409-04CF-7244-962C-F2833A4B2B1D}"/>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10" name="TextBox 9">
            <a:extLst>
              <a:ext uri="{FF2B5EF4-FFF2-40B4-BE49-F238E27FC236}">
                <a16:creationId xmlns:a16="http://schemas.microsoft.com/office/drawing/2014/main" id="{A5287A82-299C-2C4E-9011-9CAE2047E736}"/>
              </a:ext>
            </a:extLst>
          </p:cNvPr>
          <p:cNvSpPr txBox="1"/>
          <p:nvPr/>
        </p:nvSpPr>
        <p:spPr>
          <a:xfrm>
            <a:off x="486138" y="1357179"/>
            <a:ext cx="6148126" cy="4001095"/>
          </a:xfrm>
          <a:prstGeom prst="rect">
            <a:avLst/>
          </a:prstGeom>
          <a:noFill/>
        </p:spPr>
        <p:txBody>
          <a:bodyPr wrap="square" rtlCol="0">
            <a:spAutoFit/>
          </a:bodyPr>
          <a:lstStyle/>
          <a:p>
            <a:pPr>
              <a:spcAft>
                <a:spcPts val="1800"/>
              </a:spcAft>
            </a:pPr>
            <a:r>
              <a:rPr lang="en-US" sz="3200" b="1" dirty="0">
                <a:solidFill>
                  <a:srgbClr val="43224D"/>
                </a:solidFill>
                <a:latin typeface="Arial" panose="020B0604020202020204" pitchFamily="34" charset="0"/>
                <a:cs typeface="Arial" panose="020B0604020202020204" pitchFamily="34" charset="0"/>
              </a:rPr>
              <a:t>Specific Activities</a:t>
            </a:r>
            <a:endParaRPr lang="en-US" dirty="0">
              <a:solidFill>
                <a:srgbClr val="43224D"/>
              </a:solidFill>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Supported modeling of </a:t>
            </a:r>
            <a:r>
              <a:rPr lang="en-US" sz="1800" b="0" i="1" u="none" strike="noStrike" dirty="0">
                <a:solidFill>
                  <a:srgbClr val="000000"/>
                </a:solidFill>
                <a:effectLst/>
                <a:latin typeface="Arial" panose="020B0604020202020204" pitchFamily="34" charset="0"/>
              </a:rPr>
              <a:t>Content Impact Coaching Model </a:t>
            </a:r>
            <a:r>
              <a:rPr lang="en-US" sz="1800" b="0" u="none" strike="noStrike" dirty="0">
                <a:solidFill>
                  <a:srgbClr val="000000"/>
                </a:solidFill>
                <a:effectLst/>
                <a:latin typeface="Arial" panose="020B0604020202020204" pitchFamily="34" charset="0"/>
              </a:rPr>
              <a:t>and worked to improve literacy classroom structure </a:t>
            </a:r>
            <a:r>
              <a:rPr lang="en-US" dirty="0">
                <a:solidFill>
                  <a:srgbClr val="000000"/>
                </a:solidFill>
                <a:latin typeface="Arial" panose="020B0604020202020204" pitchFamily="34" charset="0"/>
              </a:rPr>
              <a:t>(</a:t>
            </a:r>
            <a:r>
              <a:rPr lang="en-US" sz="1800" b="0" i="0" u="none" strike="noStrike" dirty="0">
                <a:solidFill>
                  <a:srgbClr val="000000"/>
                </a:solidFill>
                <a:effectLst/>
                <a:latin typeface="Arial" panose="020B0604020202020204" pitchFamily="34" charset="0"/>
              </a:rPr>
              <a:t>New Caney ISD</a:t>
            </a:r>
            <a:r>
              <a:rPr lang="en-US" dirty="0">
                <a:solidFill>
                  <a:srgbClr val="000000"/>
                </a:solidFill>
                <a:latin typeface="Arial" panose="020B0604020202020204" pitchFamily="34" charset="0"/>
              </a:rPr>
              <a:t>)</a:t>
            </a:r>
            <a:endParaRPr lang="en-US" sz="1800" b="0" i="0" u="none" strike="noStrike" dirty="0">
              <a:solidFill>
                <a:srgbClr val="000000"/>
              </a:solidFill>
              <a:effectLst/>
              <a:latin typeface="Arial" panose="020B0604020202020204" pitchFamily="34" charset="0"/>
            </a:endParaRPr>
          </a:p>
          <a:p>
            <a:pPr marL="285750" indent="-285750">
              <a:spcAft>
                <a:spcPts val="1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Support for 8 first year Alternative Certification Program  (ACP)  teachers with hybrid and in-person instruction</a:t>
            </a:r>
          </a:p>
          <a:p>
            <a:pPr marL="285750" indent="-285750">
              <a:spcAft>
                <a:spcPts val="1800"/>
              </a:spcAft>
              <a:buFont typeface="Arial" panose="020B0604020202020204" pitchFamily="34" charset="0"/>
              <a:buChar char="•"/>
            </a:pPr>
            <a:r>
              <a:rPr lang="en-US" dirty="0">
                <a:solidFill>
                  <a:srgbClr val="000000"/>
                </a:solidFill>
                <a:latin typeface="Arial" panose="020B0604020202020204" pitchFamily="34" charset="0"/>
              </a:rPr>
              <a:t>Implemented virtual office hours</a:t>
            </a:r>
          </a:p>
          <a:p>
            <a:pPr marL="285750" indent="-285750">
              <a:spcAft>
                <a:spcPts val="1800"/>
              </a:spcAft>
              <a:buFont typeface="Arial" panose="020B0604020202020204" pitchFamily="34" charset="0"/>
              <a:buChar char="•"/>
            </a:pPr>
            <a:r>
              <a:rPr lang="en-US" dirty="0">
                <a:solidFill>
                  <a:srgbClr val="000000"/>
                </a:solidFill>
                <a:latin typeface="Arial" panose="020B0604020202020204" pitchFamily="34" charset="0"/>
              </a:rPr>
              <a:t>Created “Pulse-Ox” virtual meetings (Clear Creek ISD, Spring ISD, Humble ISD and Waller ISD)</a:t>
            </a:r>
          </a:p>
        </p:txBody>
      </p:sp>
      <p:pic>
        <p:nvPicPr>
          <p:cNvPr id="11" name="Picture 10">
            <a:extLst>
              <a:ext uri="{FF2B5EF4-FFF2-40B4-BE49-F238E27FC236}">
                <a16:creationId xmlns:a16="http://schemas.microsoft.com/office/drawing/2014/main" id="{D557FAB4-3AED-B64D-9854-6C6A41D0720F}"/>
              </a:ext>
            </a:extLst>
          </p:cNvPr>
          <p:cNvPicPr>
            <a:picLocks noChangeAspect="1"/>
          </p:cNvPicPr>
          <p:nvPr/>
        </p:nvPicPr>
        <p:blipFill>
          <a:blip r:embed="rId4"/>
          <a:stretch>
            <a:fillRect/>
          </a:stretch>
        </p:blipFill>
        <p:spPr>
          <a:xfrm>
            <a:off x="9720467" y="5975930"/>
            <a:ext cx="1985394" cy="541885"/>
          </a:xfrm>
          <a:prstGeom prst="rect">
            <a:avLst/>
          </a:prstGeom>
        </p:spPr>
      </p:pic>
      <p:pic>
        <p:nvPicPr>
          <p:cNvPr id="4" name="Picture 3" descr="A picture containing text, person, indoor, table&#10;&#10;Description automatically generated">
            <a:extLst>
              <a:ext uri="{FF2B5EF4-FFF2-40B4-BE49-F238E27FC236}">
                <a16:creationId xmlns:a16="http://schemas.microsoft.com/office/drawing/2014/main" id="{E962FFFC-73A2-1245-AFF9-E0FA19C6847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955276" y="2656648"/>
            <a:ext cx="4750583" cy="261706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81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B5FA1-FFC1-4445-A6A2-5B8AE5E4113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0"/>
            <a:ext cx="12192000" cy="6858001"/>
          </a:xfrm>
          <a:prstGeom prst="rect">
            <a:avLst/>
          </a:prstGeom>
        </p:spPr>
      </p:pic>
      <p:sp>
        <p:nvSpPr>
          <p:cNvPr id="6" name="TextBox 5">
            <a:extLst>
              <a:ext uri="{FF2B5EF4-FFF2-40B4-BE49-F238E27FC236}">
                <a16:creationId xmlns:a16="http://schemas.microsoft.com/office/drawing/2014/main" id="{AA17BA52-C597-3A4A-9589-96F6343DCA11}"/>
              </a:ext>
            </a:extLst>
          </p:cNvPr>
          <p:cNvSpPr txBox="1"/>
          <p:nvPr/>
        </p:nvSpPr>
        <p:spPr>
          <a:xfrm>
            <a:off x="385820" y="1355403"/>
            <a:ext cx="1143180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Key Highlights</a:t>
            </a:r>
            <a:endParaRPr lang="en-US" sz="2000" dirty="0">
              <a:solidFill>
                <a:schemeClr val="bg1"/>
              </a:solidFill>
            </a:endParaRPr>
          </a:p>
        </p:txBody>
      </p:sp>
      <p:sp>
        <p:nvSpPr>
          <p:cNvPr id="7" name="TextBox 6">
            <a:extLst>
              <a:ext uri="{FF2B5EF4-FFF2-40B4-BE49-F238E27FC236}">
                <a16:creationId xmlns:a16="http://schemas.microsoft.com/office/drawing/2014/main" id="{50B652ED-CBD7-9840-9AC8-0F54849A890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sp>
        <p:nvSpPr>
          <p:cNvPr id="8" name="TextBox 7">
            <a:extLst>
              <a:ext uri="{FF2B5EF4-FFF2-40B4-BE49-F238E27FC236}">
                <a16:creationId xmlns:a16="http://schemas.microsoft.com/office/drawing/2014/main" id="{CF1559C5-51EC-7642-B82C-E12F4471050F}"/>
              </a:ext>
            </a:extLst>
          </p:cNvPr>
          <p:cNvSpPr txBox="1"/>
          <p:nvPr/>
        </p:nvSpPr>
        <p:spPr>
          <a:xfrm>
            <a:off x="486137" y="6074108"/>
            <a:ext cx="7060557"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SEE THE IMPACT</a:t>
            </a:r>
            <a:endParaRPr lang="en-US" sz="2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0367E1D-6CC6-A54A-9BC5-CDC2B8F09EED}"/>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2" name="TextBox 1">
            <a:extLst>
              <a:ext uri="{FF2B5EF4-FFF2-40B4-BE49-F238E27FC236}">
                <a16:creationId xmlns:a16="http://schemas.microsoft.com/office/drawing/2014/main" id="{987745E2-8C9A-F941-94D3-10918386BE3F}"/>
              </a:ext>
            </a:extLst>
          </p:cNvPr>
          <p:cNvSpPr txBox="1"/>
          <p:nvPr/>
        </p:nvSpPr>
        <p:spPr>
          <a:xfrm>
            <a:off x="385820" y="2527426"/>
            <a:ext cx="4295510" cy="1938992"/>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solidFill>
                  <a:schemeClr val="bg1"/>
                </a:solidFill>
                <a:latin typeface="Arial" panose="020B0604020202020204" pitchFamily="34" charset="0"/>
              </a:rPr>
              <a:t>35</a:t>
            </a:r>
            <a:r>
              <a:rPr lang="en-US" baseline="30000" dirty="0">
                <a:solidFill>
                  <a:schemeClr val="bg1"/>
                </a:solidFill>
                <a:latin typeface="Arial" panose="020B0604020202020204" pitchFamily="34" charset="0"/>
              </a:rPr>
              <a:t>th</a:t>
            </a:r>
            <a:r>
              <a:rPr lang="en-US" dirty="0">
                <a:solidFill>
                  <a:schemeClr val="bg1"/>
                </a:solidFill>
                <a:latin typeface="Arial" panose="020B0604020202020204" pitchFamily="34" charset="0"/>
              </a:rPr>
              <a:t> Year</a:t>
            </a:r>
          </a:p>
          <a:p>
            <a:pPr marL="285750" indent="-285750">
              <a:buFont typeface="Arial" panose="020B0604020202020204" pitchFamily="34" charset="0"/>
              <a:buChar char="•"/>
            </a:pPr>
            <a:r>
              <a:rPr lang="en-US" dirty="0">
                <a:solidFill>
                  <a:schemeClr val="bg1"/>
                </a:solidFill>
                <a:latin typeface="Arial" panose="020B0604020202020204" pitchFamily="34" charset="0"/>
              </a:rPr>
              <a:t>1,212 Global Participants</a:t>
            </a:r>
          </a:p>
          <a:p>
            <a:pPr marL="742950" lvl="1" indent="-285750">
              <a:spcAft>
                <a:spcPts val="1800"/>
              </a:spcAft>
              <a:buFont typeface="Arial" panose="020B0604020202020204" pitchFamily="34" charset="0"/>
              <a:buChar char="•"/>
            </a:pPr>
            <a:r>
              <a:rPr lang="en-US" sz="1600" dirty="0">
                <a:solidFill>
                  <a:schemeClr val="bg1"/>
                </a:solidFill>
                <a:latin typeface="Arial" panose="020B0604020202020204" pitchFamily="34" charset="0"/>
              </a:rPr>
              <a:t>6 of 7 continents + 30 states</a:t>
            </a:r>
          </a:p>
          <a:p>
            <a:pPr marL="285750" indent="-285750">
              <a:buFont typeface="Arial" panose="020B0604020202020204" pitchFamily="34" charset="0"/>
              <a:buChar char="•"/>
            </a:pPr>
            <a:r>
              <a:rPr lang="en-US" dirty="0">
                <a:solidFill>
                  <a:schemeClr val="bg1"/>
                </a:solidFill>
                <a:latin typeface="Arial" panose="020B0604020202020204" pitchFamily="34" charset="0"/>
              </a:rPr>
              <a:t>Presenters from LA and Australia</a:t>
            </a:r>
          </a:p>
          <a:p>
            <a:endParaRPr lang="en-US" dirty="0"/>
          </a:p>
        </p:txBody>
      </p:sp>
      <p:pic>
        <p:nvPicPr>
          <p:cNvPr id="11" name="Picture 10" descr="Diagram&#10;&#10;Description automatically generated">
            <a:extLst>
              <a:ext uri="{FF2B5EF4-FFF2-40B4-BE49-F238E27FC236}">
                <a16:creationId xmlns:a16="http://schemas.microsoft.com/office/drawing/2014/main" id="{6E70AB1E-CF8C-184C-89BD-A3FC739D8D6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14037" y="1726733"/>
            <a:ext cx="6966741" cy="391879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186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AB5FA1-FFC1-4445-A6A2-5B8AE5E4113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0" y="0"/>
            <a:ext cx="12192000" cy="6858001"/>
          </a:xfrm>
          <a:prstGeom prst="rect">
            <a:avLst/>
          </a:prstGeom>
        </p:spPr>
      </p:pic>
      <p:sp>
        <p:nvSpPr>
          <p:cNvPr id="6" name="TextBox 5">
            <a:extLst>
              <a:ext uri="{FF2B5EF4-FFF2-40B4-BE49-F238E27FC236}">
                <a16:creationId xmlns:a16="http://schemas.microsoft.com/office/drawing/2014/main" id="{AA17BA52-C597-3A4A-9589-96F6343DCA11}"/>
              </a:ext>
            </a:extLst>
          </p:cNvPr>
          <p:cNvSpPr txBox="1"/>
          <p:nvPr/>
        </p:nvSpPr>
        <p:spPr>
          <a:xfrm>
            <a:off x="385820" y="1355403"/>
            <a:ext cx="1143180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Key Highlights ~ Scholastic Art &amp; Writing</a:t>
            </a:r>
            <a:endParaRPr lang="en-US" sz="2000" dirty="0">
              <a:solidFill>
                <a:schemeClr val="bg1"/>
              </a:solidFill>
            </a:endParaRPr>
          </a:p>
        </p:txBody>
      </p:sp>
      <p:sp>
        <p:nvSpPr>
          <p:cNvPr id="7" name="TextBox 6">
            <a:extLst>
              <a:ext uri="{FF2B5EF4-FFF2-40B4-BE49-F238E27FC236}">
                <a16:creationId xmlns:a16="http://schemas.microsoft.com/office/drawing/2014/main" id="{50B652ED-CBD7-9840-9AC8-0F54849A890C}"/>
              </a:ext>
            </a:extLst>
          </p:cNvPr>
          <p:cNvSpPr txBox="1"/>
          <p:nvPr/>
        </p:nvSpPr>
        <p:spPr>
          <a:xfrm>
            <a:off x="4879234" y="559526"/>
            <a:ext cx="7060557" cy="584775"/>
          </a:xfrm>
          <a:prstGeom prst="rect">
            <a:avLst/>
          </a:prstGeom>
          <a:noFill/>
        </p:spPr>
        <p:txBody>
          <a:bodyPr wrap="square" rtlCol="0">
            <a:spAutoFit/>
          </a:bodyPr>
          <a:lstStyle/>
          <a:p>
            <a:pPr algn="r"/>
            <a:r>
              <a:rPr lang="en-US" sz="3200" b="1" dirty="0">
                <a:solidFill>
                  <a:srgbClr val="213E67"/>
                </a:solidFill>
                <a:latin typeface="Arial" panose="020B0604020202020204" pitchFamily="34" charset="0"/>
                <a:cs typeface="Arial" panose="020B0604020202020204" pitchFamily="34" charset="0"/>
              </a:rPr>
              <a:t>Teaching and Learning Center</a:t>
            </a:r>
            <a:endParaRPr lang="en-US" sz="2000" dirty="0">
              <a:solidFill>
                <a:srgbClr val="213E67"/>
              </a:solidFill>
            </a:endParaRPr>
          </a:p>
        </p:txBody>
      </p:sp>
      <p:pic>
        <p:nvPicPr>
          <p:cNvPr id="9" name="Picture 8">
            <a:extLst>
              <a:ext uri="{FF2B5EF4-FFF2-40B4-BE49-F238E27FC236}">
                <a16:creationId xmlns:a16="http://schemas.microsoft.com/office/drawing/2014/main" id="{20367E1D-6CC6-A54A-9BC5-CDC2B8F09EED}"/>
              </a:ext>
            </a:extLst>
          </p:cNvPr>
          <p:cNvPicPr>
            <a:picLocks noChangeAspect="1"/>
          </p:cNvPicPr>
          <p:nvPr/>
        </p:nvPicPr>
        <p:blipFill>
          <a:blip r:embed="rId3"/>
          <a:stretch>
            <a:fillRect/>
          </a:stretch>
        </p:blipFill>
        <p:spPr>
          <a:xfrm>
            <a:off x="9720470" y="5980821"/>
            <a:ext cx="1985390" cy="541884"/>
          </a:xfrm>
          <a:prstGeom prst="rect">
            <a:avLst/>
          </a:prstGeom>
        </p:spPr>
      </p:pic>
      <p:sp>
        <p:nvSpPr>
          <p:cNvPr id="2" name="TextBox 1">
            <a:extLst>
              <a:ext uri="{FF2B5EF4-FFF2-40B4-BE49-F238E27FC236}">
                <a16:creationId xmlns:a16="http://schemas.microsoft.com/office/drawing/2014/main" id="{987745E2-8C9A-F941-94D3-10918386BE3F}"/>
              </a:ext>
            </a:extLst>
          </p:cNvPr>
          <p:cNvSpPr txBox="1"/>
          <p:nvPr/>
        </p:nvSpPr>
        <p:spPr>
          <a:xfrm>
            <a:off x="385820" y="4418819"/>
            <a:ext cx="9046415"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solidFill>
                  <a:schemeClr val="bg1"/>
                </a:solidFill>
                <a:latin typeface="Arial" panose="020B0604020202020204" pitchFamily="34" charset="0"/>
              </a:rPr>
              <a:t>8,000 Students submitted works </a:t>
            </a:r>
          </a:p>
          <a:p>
            <a:pPr marL="285750" indent="-285750">
              <a:spcAft>
                <a:spcPts val="1800"/>
              </a:spcAft>
              <a:buFont typeface="Arial" panose="020B0604020202020204" pitchFamily="34" charset="0"/>
              <a:buChar char="•"/>
            </a:pPr>
            <a:r>
              <a:rPr lang="en-US" dirty="0">
                <a:solidFill>
                  <a:schemeClr val="bg1"/>
                </a:solidFill>
                <a:latin typeface="Arial" panose="020B0604020202020204" pitchFamily="34" charset="0"/>
              </a:rPr>
              <a:t>2400 Regional honors as Gold Key, Silver Key and Honorable Mention awards</a:t>
            </a:r>
          </a:p>
          <a:p>
            <a:pPr marL="285750" indent="-285750">
              <a:spcAft>
                <a:spcPts val="1800"/>
              </a:spcAft>
              <a:buFont typeface="Arial" panose="020B0604020202020204" pitchFamily="34" charset="0"/>
              <a:buChar char="•"/>
            </a:pPr>
            <a:r>
              <a:rPr lang="en-US" dirty="0">
                <a:solidFill>
                  <a:schemeClr val="bg1"/>
                </a:solidFill>
                <a:latin typeface="Arial" panose="020B0604020202020204" pitchFamily="34" charset="0"/>
              </a:rPr>
              <a:t>80 National Medals and Scholarships</a:t>
            </a:r>
          </a:p>
          <a:p>
            <a:pPr marL="285750" indent="-285750">
              <a:buFont typeface="Arial" panose="020B0604020202020204" pitchFamily="34" charset="0"/>
              <a:buChar char="•"/>
            </a:pPr>
            <a:r>
              <a:rPr lang="en-US" dirty="0">
                <a:solidFill>
                  <a:schemeClr val="bg1"/>
                </a:solidFill>
                <a:latin typeface="Arial" panose="020B0604020202020204" pitchFamily="34" charset="0"/>
              </a:rPr>
              <a:t>One student selected to join the National Student Poets Program (one of 5 nationally – first for HCDE)</a:t>
            </a:r>
          </a:p>
        </p:txBody>
      </p:sp>
      <p:pic>
        <p:nvPicPr>
          <p:cNvPr id="14" name="Picture 13" descr="Text&#10;&#10;Description automatically generated with medium confidence">
            <a:extLst>
              <a:ext uri="{FF2B5EF4-FFF2-40B4-BE49-F238E27FC236}">
                <a16:creationId xmlns:a16="http://schemas.microsoft.com/office/drawing/2014/main" id="{4490B214-DA74-7D4B-B7D3-6021561DF96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86608" y="1984744"/>
            <a:ext cx="9519251" cy="2379812"/>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4B1C373A-0278-5047-B02C-39C50E4CE472}"/>
              </a:ext>
            </a:extLst>
          </p:cNvPr>
          <p:cNvPicPr>
            <a:picLocks noChangeAspect="1"/>
          </p:cNvPicPr>
          <p:nvPr/>
        </p:nvPicPr>
        <p:blipFill>
          <a:blip r:embed="rId5"/>
          <a:stretch>
            <a:fillRect/>
          </a:stretch>
        </p:blipFill>
        <p:spPr>
          <a:xfrm>
            <a:off x="292920" y="2131542"/>
            <a:ext cx="2192239" cy="216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162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16386</TotalTime>
  <Words>942</Words>
  <Application>Microsoft Macintosh PowerPoint</Application>
  <PresentationFormat>Widescreen</PresentationFormat>
  <Paragraphs>123</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Hider</dc:creator>
  <cp:lastModifiedBy>Dave Einsel</cp:lastModifiedBy>
  <cp:revision>70</cp:revision>
  <dcterms:created xsi:type="dcterms:W3CDTF">2019-01-28T22:02:18Z</dcterms:created>
  <dcterms:modified xsi:type="dcterms:W3CDTF">2021-05-17T17:59:48Z</dcterms:modified>
</cp:coreProperties>
</file>